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5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54"/>
  </p:notesMasterIdLst>
  <p:sldIdLst>
    <p:sldId id="388" r:id="rId3"/>
    <p:sldId id="405" r:id="rId4"/>
    <p:sldId id="256" r:id="rId5"/>
    <p:sldId id="420" r:id="rId6"/>
    <p:sldId id="421" r:id="rId7"/>
    <p:sldId id="422" r:id="rId8"/>
    <p:sldId id="445" r:id="rId9"/>
    <p:sldId id="407" r:id="rId10"/>
    <p:sldId id="409" r:id="rId11"/>
    <p:sldId id="410" r:id="rId12"/>
    <p:sldId id="411" r:id="rId13"/>
    <p:sldId id="417" r:id="rId14"/>
    <p:sldId id="412" r:id="rId15"/>
    <p:sldId id="413" r:id="rId16"/>
    <p:sldId id="414" r:id="rId17"/>
    <p:sldId id="415" r:id="rId18"/>
    <p:sldId id="416" r:id="rId19"/>
    <p:sldId id="419" r:id="rId20"/>
    <p:sldId id="380" r:id="rId21"/>
    <p:sldId id="423" r:id="rId22"/>
    <p:sldId id="430" r:id="rId23"/>
    <p:sldId id="357" r:id="rId24"/>
    <p:sldId id="396" r:id="rId25"/>
    <p:sldId id="395" r:id="rId26"/>
    <p:sldId id="397" r:id="rId27"/>
    <p:sldId id="385" r:id="rId28"/>
    <p:sldId id="392" r:id="rId29"/>
    <p:sldId id="393" r:id="rId30"/>
    <p:sldId id="444" r:id="rId31"/>
    <p:sldId id="436" r:id="rId32"/>
    <p:sldId id="438" r:id="rId33"/>
    <p:sldId id="439" r:id="rId34"/>
    <p:sldId id="440" r:id="rId35"/>
    <p:sldId id="441" r:id="rId36"/>
    <p:sldId id="442" r:id="rId37"/>
    <p:sldId id="443" r:id="rId38"/>
    <p:sldId id="400" r:id="rId39"/>
    <p:sldId id="384" r:id="rId40"/>
    <p:sldId id="401" r:id="rId41"/>
    <p:sldId id="386" r:id="rId42"/>
    <p:sldId id="433" r:id="rId43"/>
    <p:sldId id="435" r:id="rId44"/>
    <p:sldId id="434" r:id="rId45"/>
    <p:sldId id="404" r:id="rId46"/>
    <p:sldId id="381" r:id="rId47"/>
    <p:sldId id="383" r:id="rId48"/>
    <p:sldId id="382" r:id="rId49"/>
    <p:sldId id="403" r:id="rId50"/>
    <p:sldId id="308" r:id="rId51"/>
    <p:sldId id="312" r:id="rId52"/>
    <p:sldId id="418" r:id="rId53"/>
  </p:sldIdLst>
  <p:sldSz cx="12192000" cy="6858000"/>
  <p:notesSz cx="6858000" cy="9144000"/>
  <p:defaultTextStyle>
    <a:defPPr>
      <a:defRPr lang="fr-FR"/>
    </a:defPPr>
    <a:lvl1pPr marL="0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9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99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98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98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96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95" algn="l" defTabSz="9141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 Vaibhav" initials="GV" lastIdx="4" clrIdx="0">
    <p:extLst>
      <p:ext uri="{19B8F6BF-5375-455C-9EA6-DF929625EA0E}">
        <p15:presenceInfo xmlns:p15="http://schemas.microsoft.com/office/powerpoint/2012/main" userId="GUPTA Vaibha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343" autoAdjust="0"/>
  </p:normalViewPr>
  <p:slideViewPr>
    <p:cSldViewPr snapToGrid="0">
      <p:cViewPr varScale="1">
        <p:scale>
          <a:sx n="65" d="100"/>
          <a:sy n="65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customXml" Target="../customXml/item2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315E6-A5AF-4FE7-AE47-9EB2205F6576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C50BA-47B0-4041-BDE5-BA950A8EC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5F4D9B-E6FB-4845-AD19-EA727F73BC18}" type="datetime1">
              <a:rPr lang="fr-FR" smtClean="0"/>
              <a:pPr/>
              <a:t>07/11/2019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87CA-3E72-4A91-B59B-B69F40801570}" type="slidenum">
              <a:rPr lang="en-GB" sz="1100" smtClean="0"/>
              <a:pPr/>
              <a:t>1</a:t>
            </a:fld>
            <a:endParaRPr lang="en-GB" sz="110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 err="1" smtClean="0"/>
              <a:t>Title</a:t>
            </a:r>
            <a:r>
              <a:rPr lang="fr-FR" smtClean="0"/>
              <a:t>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616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70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6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2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9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0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https://medium.com/@nagarwal/docker-usecases-3b62f4d68bc4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C50BA-47B0-4041-BDE5-BA950A8EC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2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opra St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7126717" y="6165850"/>
            <a:ext cx="4896544" cy="698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7143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3137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grpSp>
        <p:nvGrpSpPr>
          <p:cNvPr id="21" name="Groupe 20"/>
          <p:cNvGrpSpPr/>
          <p:nvPr/>
        </p:nvGrpSpPr>
        <p:grpSpPr bwMode="gray">
          <a:xfrm>
            <a:off x="1" y="1722514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23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-235717"/>
            <a:ext cx="12194117" cy="3661619"/>
          </a:xfrm>
          <a:custGeom>
            <a:avLst/>
            <a:gdLst/>
            <a:ahLst/>
            <a:cxnLst/>
            <a:rect l="l" t="t" r="r" b="b"/>
            <a:pathLst>
              <a:path w="9145588" h="3661619">
                <a:moveTo>
                  <a:pt x="0" y="235717"/>
                </a:moveTo>
                <a:lnTo>
                  <a:pt x="9144000" y="235717"/>
                </a:lnTo>
                <a:lnTo>
                  <a:pt x="9144000" y="1966168"/>
                </a:lnTo>
                <a:lnTo>
                  <a:pt x="9145588" y="1966168"/>
                </a:lnTo>
                <a:cubicBezTo>
                  <a:pt x="9145588" y="1966186"/>
                  <a:pt x="9145588" y="1968719"/>
                  <a:pt x="9145588" y="2332399"/>
                </a:cubicBezTo>
                <a:cubicBezTo>
                  <a:pt x="7419759" y="3272499"/>
                  <a:pt x="5262472" y="3588046"/>
                  <a:pt x="3474539" y="3661619"/>
                </a:cubicBezTo>
                <a:cubicBezTo>
                  <a:pt x="1433421" y="3646906"/>
                  <a:pt x="186" y="3298704"/>
                  <a:pt x="0" y="3298659"/>
                </a:cubicBezTo>
                <a:cubicBezTo>
                  <a:pt x="0" y="3298646"/>
                  <a:pt x="0" y="3294909"/>
                  <a:pt x="0" y="2204864"/>
                </a:cubicBezTo>
                <a:cubicBezTo>
                  <a:pt x="0" y="2203485"/>
                  <a:pt x="0" y="2202103"/>
                  <a:pt x="0" y="2200720"/>
                </a:cubicBezTo>
                <a:lnTo>
                  <a:pt x="0" y="2087226"/>
                </a:lnTo>
                <a:lnTo>
                  <a:pt x="0" y="1966168"/>
                </a:lnTo>
                <a:close/>
                <a:moveTo>
                  <a:pt x="9144000" y="1"/>
                </a:moveTo>
                <a:lnTo>
                  <a:pt x="9145588" y="1"/>
                </a:lnTo>
                <a:lnTo>
                  <a:pt x="9145588" y="235717"/>
                </a:lnTo>
                <a:lnTo>
                  <a:pt x="9144000" y="23571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"/>
                </a:lnTo>
                <a:lnTo>
                  <a:pt x="0" y="1"/>
                </a:lnTo>
                <a:close/>
              </a:path>
            </a:pathLst>
          </a:cu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9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1" y="1474789"/>
            <a:ext cx="6075127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6112931" y="1474789"/>
            <a:ext cx="6079068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1" y="3824289"/>
            <a:ext cx="6075127" cy="233489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6112931" y="3824289"/>
            <a:ext cx="6079068" cy="233489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74789"/>
            <a:ext cx="5387209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6B6E574-520E-426D-8969-0970612EBDC4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275935" y="1474789"/>
            <a:ext cx="5356173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6275935" y="3844609"/>
            <a:ext cx="5356173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687918" y="3844609"/>
            <a:ext cx="5387209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</p:spTree>
    <p:extLst>
      <p:ext uri="{BB962C8B-B14F-4D97-AF65-F5344CB8AC3E}">
        <p14:creationId xmlns:p14="http://schemas.microsoft.com/office/powerpoint/2010/main" val="39398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2" y="1474788"/>
            <a:ext cx="6521517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6576053" y="1474789"/>
            <a:ext cx="5615947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6576053" y="3824289"/>
            <a:ext cx="5615947" cy="233489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" y="1474788"/>
            <a:ext cx="6521517" cy="4691062"/>
          </a:xfrm>
          <a:prstGeom prst="rect">
            <a:avLst/>
          </a:prstGeom>
          <a:noFill/>
          <a:ln w="38100">
            <a:noFill/>
          </a:ln>
        </p:spPr>
        <p:txBody>
          <a:bodyPr lIns="504000" rIns="10800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  <a:p>
            <a:pPr lvl="2"/>
            <a:r>
              <a:rPr lang="en-GB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91BFE01-1CDE-47AC-9838-083CFD2B1A25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941733" y="1474789"/>
            <a:ext cx="4884587" cy="2314575"/>
          </a:xfrm>
          <a:prstGeom prst="rect">
            <a:avLst/>
          </a:prstGeom>
          <a:noFill/>
          <a:ln w="38100">
            <a:noFill/>
          </a:ln>
        </p:spPr>
        <p:txBody>
          <a:bodyPr lIns="108000" rIns="10800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05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  <a:p>
            <a:pPr lvl="2"/>
            <a:r>
              <a:rPr lang="en-GB" dirty="0" smtClean="0"/>
              <a:t>Text level three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6941733" y="3844609"/>
            <a:ext cx="4884587" cy="2314575"/>
          </a:xfrm>
          <a:prstGeom prst="rect">
            <a:avLst/>
          </a:prstGeom>
          <a:noFill/>
          <a:ln w="38100">
            <a:noFill/>
          </a:ln>
        </p:spPr>
        <p:txBody>
          <a:bodyPr lIns="108000" rIns="10800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  <a:p>
            <a:pPr lvl="2"/>
            <a:r>
              <a:rPr lang="en-GB" dirty="0" smtClean="0"/>
              <a:t>Text level three</a:t>
            </a:r>
          </a:p>
        </p:txBody>
      </p:sp>
    </p:spTree>
    <p:extLst>
      <p:ext uri="{BB962C8B-B14F-4D97-AF65-F5344CB8AC3E}">
        <p14:creationId xmlns:p14="http://schemas.microsoft.com/office/powerpoint/2010/main" val="17115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474788"/>
            <a:ext cx="4025735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93503" y="1474788"/>
            <a:ext cx="3332232" cy="4691062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FA8921-4E4A-4A3F-8C81-2DACDC6E842E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4076205" y="1474788"/>
            <a:ext cx="4032000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8158677" y="1474788"/>
            <a:ext cx="4032000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lvl="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  <a:tabLst/>
            </a:pPr>
            <a:endParaRPr lang="en-GB" sz="2400" normalizeH="0" baseline="0">
              <a:solidFill>
                <a:schemeClr val="tx1"/>
              </a:solidFill>
            </a:endParaRPr>
          </a:p>
        </p:txBody>
      </p:sp>
      <p:sp>
        <p:nvSpPr>
          <p:cNvPr id="14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4418608" y="1474788"/>
            <a:ext cx="3332232" cy="4691062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8489156" y="1474788"/>
            <a:ext cx="3332232" cy="4691062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</p:txBody>
      </p:sp>
    </p:spTree>
    <p:extLst>
      <p:ext uri="{BB962C8B-B14F-4D97-AF65-F5344CB8AC3E}">
        <p14:creationId xmlns:p14="http://schemas.microsoft.com/office/powerpoint/2010/main" val="15468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3B253D6-91DC-4CCD-9B47-EA536AB8F2E8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9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87889E-5311-4609-8163-24D89CAAA63D}" type="datetime1">
              <a:rPr lang="en-US" smtClean="0"/>
              <a:t>11/7/2019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Connecteur droit 11"/>
          <p:cNvCxnSpPr/>
          <p:nvPr/>
        </p:nvCxnSpPr>
        <p:spPr bwMode="gray">
          <a:xfrm>
            <a:off x="708621" y="6538281"/>
            <a:ext cx="0" cy="98754"/>
          </a:xfrm>
          <a:prstGeom prst="line">
            <a:avLst/>
          </a:prstGeom>
          <a:ln w="28575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0" y="1"/>
            <a:ext cx="12191637" cy="107092"/>
          </a:xfrm>
          <a:prstGeom prst="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800523" y="6286978"/>
            <a:ext cx="747951" cy="4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2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2B615E5-E99A-4A1C-995F-F24E6B2DA3F6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ZoneTexte 8"/>
          <p:cNvSpPr txBox="1"/>
          <p:nvPr/>
        </p:nvSpPr>
        <p:spPr bwMode="gray">
          <a:xfrm>
            <a:off x="615243" y="776615"/>
            <a:ext cx="317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 smtClean="0">
                <a:solidFill>
                  <a:schemeClr val="bg1"/>
                </a:solidFill>
                <a:latin typeface="+mn-lt"/>
              </a:rPr>
              <a:t>CONTACTS</a:t>
            </a:r>
            <a:endParaRPr lang="it-IT" sz="28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0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1041301-4869-40B0-8A90-849C3F83BDB6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4635" y="6404856"/>
            <a:ext cx="3337515" cy="337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22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9FE3-6A43-43DD-B9C4-1D8D499CEDB4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1BB9-C31E-44B0-87A0-FA70738DDB61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opra Steria Consu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7143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3137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grpSp>
        <p:nvGrpSpPr>
          <p:cNvPr id="21" name="Groupe 20"/>
          <p:cNvGrpSpPr/>
          <p:nvPr/>
        </p:nvGrpSpPr>
        <p:grpSpPr bwMode="gray">
          <a:xfrm>
            <a:off x="1" y="1722514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23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-235717"/>
            <a:ext cx="12194117" cy="3661619"/>
          </a:xfrm>
          <a:custGeom>
            <a:avLst/>
            <a:gdLst/>
            <a:ahLst/>
            <a:cxnLst/>
            <a:rect l="l" t="t" r="r" b="b"/>
            <a:pathLst>
              <a:path w="9145588" h="3661619">
                <a:moveTo>
                  <a:pt x="0" y="235717"/>
                </a:moveTo>
                <a:lnTo>
                  <a:pt x="9144000" y="235717"/>
                </a:lnTo>
                <a:lnTo>
                  <a:pt x="9144000" y="1966168"/>
                </a:lnTo>
                <a:lnTo>
                  <a:pt x="9145588" y="1966168"/>
                </a:lnTo>
                <a:cubicBezTo>
                  <a:pt x="9145588" y="1966186"/>
                  <a:pt x="9145588" y="1968719"/>
                  <a:pt x="9145588" y="2332399"/>
                </a:cubicBezTo>
                <a:cubicBezTo>
                  <a:pt x="7419759" y="3272499"/>
                  <a:pt x="5262472" y="3588046"/>
                  <a:pt x="3474539" y="3661619"/>
                </a:cubicBezTo>
                <a:cubicBezTo>
                  <a:pt x="1433421" y="3646906"/>
                  <a:pt x="186" y="3298704"/>
                  <a:pt x="0" y="3298659"/>
                </a:cubicBezTo>
                <a:cubicBezTo>
                  <a:pt x="0" y="3298646"/>
                  <a:pt x="0" y="3294909"/>
                  <a:pt x="0" y="2204864"/>
                </a:cubicBezTo>
                <a:cubicBezTo>
                  <a:pt x="0" y="2203485"/>
                  <a:pt x="0" y="2202103"/>
                  <a:pt x="0" y="2200720"/>
                </a:cubicBezTo>
                <a:lnTo>
                  <a:pt x="0" y="2087226"/>
                </a:lnTo>
                <a:lnTo>
                  <a:pt x="0" y="1966168"/>
                </a:lnTo>
                <a:close/>
                <a:moveTo>
                  <a:pt x="9144000" y="1"/>
                </a:moveTo>
                <a:lnTo>
                  <a:pt x="9145588" y="1"/>
                </a:lnTo>
                <a:lnTo>
                  <a:pt x="9145588" y="235717"/>
                </a:lnTo>
                <a:lnTo>
                  <a:pt x="9144000" y="23571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"/>
                </a:lnTo>
                <a:lnTo>
                  <a:pt x="0" y="1"/>
                </a:lnTo>
                <a:close/>
              </a:path>
            </a:pathLst>
          </a:cu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 smtClean="0"/>
          </a:p>
        </p:txBody>
      </p:sp>
      <p:pic>
        <p:nvPicPr>
          <p:cNvPr id="14" name="Picture 2" descr="Z:\Sopra group - Evolution du masque Sopra Steria\2. Recu\Logo\SOPRASTERIA_soprasteriaconsulting_RV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25734" y="5927183"/>
            <a:ext cx="5340773" cy="8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6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opra St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7126717" y="6165850"/>
            <a:ext cx="4896544" cy="698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7143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3137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grpSp>
        <p:nvGrpSpPr>
          <p:cNvPr id="21" name="Groupe 20"/>
          <p:cNvGrpSpPr/>
          <p:nvPr/>
        </p:nvGrpSpPr>
        <p:grpSpPr bwMode="gray">
          <a:xfrm>
            <a:off x="1" y="1722514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23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-235717"/>
            <a:ext cx="12194117" cy="3661619"/>
          </a:xfrm>
          <a:custGeom>
            <a:avLst/>
            <a:gdLst/>
            <a:ahLst/>
            <a:cxnLst/>
            <a:rect l="l" t="t" r="r" b="b"/>
            <a:pathLst>
              <a:path w="9145588" h="3661619">
                <a:moveTo>
                  <a:pt x="0" y="235717"/>
                </a:moveTo>
                <a:lnTo>
                  <a:pt x="9144000" y="235717"/>
                </a:lnTo>
                <a:lnTo>
                  <a:pt x="9144000" y="1966168"/>
                </a:lnTo>
                <a:lnTo>
                  <a:pt x="9145588" y="1966168"/>
                </a:lnTo>
                <a:cubicBezTo>
                  <a:pt x="9145588" y="1966186"/>
                  <a:pt x="9145588" y="1968719"/>
                  <a:pt x="9145588" y="2332399"/>
                </a:cubicBezTo>
                <a:cubicBezTo>
                  <a:pt x="7419759" y="3272499"/>
                  <a:pt x="5262472" y="3588046"/>
                  <a:pt x="3474539" y="3661619"/>
                </a:cubicBezTo>
                <a:cubicBezTo>
                  <a:pt x="1433421" y="3646906"/>
                  <a:pt x="186" y="3298704"/>
                  <a:pt x="0" y="3298659"/>
                </a:cubicBezTo>
                <a:cubicBezTo>
                  <a:pt x="0" y="3298646"/>
                  <a:pt x="0" y="3294909"/>
                  <a:pt x="0" y="2204864"/>
                </a:cubicBezTo>
                <a:cubicBezTo>
                  <a:pt x="0" y="2203485"/>
                  <a:pt x="0" y="2202103"/>
                  <a:pt x="0" y="2200720"/>
                </a:cubicBezTo>
                <a:lnTo>
                  <a:pt x="0" y="2087226"/>
                </a:lnTo>
                <a:lnTo>
                  <a:pt x="0" y="1966168"/>
                </a:lnTo>
                <a:close/>
                <a:moveTo>
                  <a:pt x="9144000" y="1"/>
                </a:moveTo>
                <a:lnTo>
                  <a:pt x="9145588" y="1"/>
                </a:lnTo>
                <a:lnTo>
                  <a:pt x="9145588" y="235717"/>
                </a:lnTo>
                <a:lnTo>
                  <a:pt x="9144000" y="23571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"/>
                </a:lnTo>
                <a:lnTo>
                  <a:pt x="0" y="1"/>
                </a:lnTo>
                <a:close/>
              </a:path>
            </a:pathLst>
          </a:cu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4888" y="6400988"/>
            <a:ext cx="3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rgbClr val="CF022B"/>
                </a:solidFill>
              </a:rPr>
              <a:t>Delivering</a:t>
            </a:r>
            <a:r>
              <a:rPr lang="fr-FR" sz="1200" dirty="0">
                <a:solidFill>
                  <a:srgbClr val="CF022B"/>
                </a:solidFill>
              </a:rPr>
              <a:t> Transformation. Together</a:t>
            </a:r>
            <a:r>
              <a:rPr lang="fr-FR" sz="1200" dirty="0" smtClean="0">
                <a:solidFill>
                  <a:srgbClr val="CF022B"/>
                </a:solidFill>
              </a:rPr>
              <a:t>.</a:t>
            </a:r>
            <a:endParaRPr lang="fr-FR" sz="1200" dirty="0">
              <a:solidFill>
                <a:srgbClr val="CF02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9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opra Steria Consu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7143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3137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grpSp>
        <p:nvGrpSpPr>
          <p:cNvPr id="21" name="Groupe 20"/>
          <p:cNvGrpSpPr/>
          <p:nvPr/>
        </p:nvGrpSpPr>
        <p:grpSpPr bwMode="gray">
          <a:xfrm>
            <a:off x="1" y="1722514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23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-235717"/>
            <a:ext cx="12194117" cy="3661619"/>
          </a:xfrm>
          <a:custGeom>
            <a:avLst/>
            <a:gdLst/>
            <a:ahLst/>
            <a:cxnLst/>
            <a:rect l="l" t="t" r="r" b="b"/>
            <a:pathLst>
              <a:path w="9145588" h="3661619">
                <a:moveTo>
                  <a:pt x="0" y="235717"/>
                </a:moveTo>
                <a:lnTo>
                  <a:pt x="9144000" y="235717"/>
                </a:lnTo>
                <a:lnTo>
                  <a:pt x="9144000" y="1966168"/>
                </a:lnTo>
                <a:lnTo>
                  <a:pt x="9145588" y="1966168"/>
                </a:lnTo>
                <a:cubicBezTo>
                  <a:pt x="9145588" y="1966186"/>
                  <a:pt x="9145588" y="1968719"/>
                  <a:pt x="9145588" y="2332399"/>
                </a:cubicBezTo>
                <a:cubicBezTo>
                  <a:pt x="7419759" y="3272499"/>
                  <a:pt x="5262472" y="3588046"/>
                  <a:pt x="3474539" y="3661619"/>
                </a:cubicBezTo>
                <a:cubicBezTo>
                  <a:pt x="1433421" y="3646906"/>
                  <a:pt x="186" y="3298704"/>
                  <a:pt x="0" y="3298659"/>
                </a:cubicBezTo>
                <a:cubicBezTo>
                  <a:pt x="0" y="3298646"/>
                  <a:pt x="0" y="3294909"/>
                  <a:pt x="0" y="2204864"/>
                </a:cubicBezTo>
                <a:cubicBezTo>
                  <a:pt x="0" y="2203485"/>
                  <a:pt x="0" y="2202103"/>
                  <a:pt x="0" y="2200720"/>
                </a:cubicBezTo>
                <a:lnTo>
                  <a:pt x="0" y="2087226"/>
                </a:lnTo>
                <a:lnTo>
                  <a:pt x="0" y="1966168"/>
                </a:lnTo>
                <a:close/>
                <a:moveTo>
                  <a:pt x="9144000" y="1"/>
                </a:moveTo>
                <a:lnTo>
                  <a:pt x="9145588" y="1"/>
                </a:lnTo>
                <a:lnTo>
                  <a:pt x="9145588" y="235717"/>
                </a:lnTo>
                <a:lnTo>
                  <a:pt x="9144000" y="23571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"/>
                </a:lnTo>
                <a:lnTo>
                  <a:pt x="0" y="1"/>
                </a:lnTo>
                <a:close/>
              </a:path>
            </a:pathLst>
          </a:cu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pic>
        <p:nvPicPr>
          <p:cNvPr id="14" name="Picture 2" descr="Z:\Sopra group - Evolution du masque Sopra Steria\2. Recu\Logo\SOPRASTERIA_soprasteriaconsulting_RV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25734" y="5927183"/>
            <a:ext cx="5340773" cy="8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4888" y="6400988"/>
            <a:ext cx="3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rgbClr val="CF022B"/>
                </a:solidFill>
              </a:rPr>
              <a:t>Delivering</a:t>
            </a:r>
            <a:r>
              <a:rPr lang="fr-FR" sz="1200" dirty="0">
                <a:solidFill>
                  <a:srgbClr val="CF022B"/>
                </a:solidFill>
              </a:rPr>
              <a:t> Transformation. Together</a:t>
            </a:r>
            <a:r>
              <a:rPr lang="fr-FR" sz="1200" dirty="0" smtClean="0">
                <a:solidFill>
                  <a:srgbClr val="CF022B"/>
                </a:solidFill>
              </a:rPr>
              <a:t>.</a:t>
            </a:r>
            <a:endParaRPr lang="fr-FR" sz="1200" dirty="0">
              <a:solidFill>
                <a:srgbClr val="CF02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opra HR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7143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3137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grpSp>
        <p:nvGrpSpPr>
          <p:cNvPr id="21" name="Groupe 20"/>
          <p:cNvGrpSpPr/>
          <p:nvPr/>
        </p:nvGrpSpPr>
        <p:grpSpPr bwMode="gray">
          <a:xfrm>
            <a:off x="1" y="1722514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23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-235717"/>
            <a:ext cx="12194117" cy="3661619"/>
          </a:xfrm>
          <a:custGeom>
            <a:avLst/>
            <a:gdLst/>
            <a:ahLst/>
            <a:cxnLst/>
            <a:rect l="l" t="t" r="r" b="b"/>
            <a:pathLst>
              <a:path w="9145588" h="3661619">
                <a:moveTo>
                  <a:pt x="0" y="235717"/>
                </a:moveTo>
                <a:lnTo>
                  <a:pt x="9144000" y="235717"/>
                </a:lnTo>
                <a:lnTo>
                  <a:pt x="9144000" y="1966168"/>
                </a:lnTo>
                <a:lnTo>
                  <a:pt x="9145588" y="1966168"/>
                </a:lnTo>
                <a:cubicBezTo>
                  <a:pt x="9145588" y="1966186"/>
                  <a:pt x="9145588" y="1968719"/>
                  <a:pt x="9145588" y="2332399"/>
                </a:cubicBezTo>
                <a:cubicBezTo>
                  <a:pt x="7419759" y="3272499"/>
                  <a:pt x="5262472" y="3588046"/>
                  <a:pt x="3474539" y="3661619"/>
                </a:cubicBezTo>
                <a:cubicBezTo>
                  <a:pt x="1433421" y="3646906"/>
                  <a:pt x="186" y="3298704"/>
                  <a:pt x="0" y="3298659"/>
                </a:cubicBezTo>
                <a:cubicBezTo>
                  <a:pt x="0" y="3298646"/>
                  <a:pt x="0" y="3294909"/>
                  <a:pt x="0" y="2204864"/>
                </a:cubicBezTo>
                <a:cubicBezTo>
                  <a:pt x="0" y="2203485"/>
                  <a:pt x="0" y="2202103"/>
                  <a:pt x="0" y="2200720"/>
                </a:cubicBezTo>
                <a:lnTo>
                  <a:pt x="0" y="2087226"/>
                </a:lnTo>
                <a:lnTo>
                  <a:pt x="0" y="1966168"/>
                </a:lnTo>
                <a:close/>
                <a:moveTo>
                  <a:pt x="9144000" y="1"/>
                </a:moveTo>
                <a:lnTo>
                  <a:pt x="9145588" y="1"/>
                </a:lnTo>
                <a:lnTo>
                  <a:pt x="9145588" y="235717"/>
                </a:lnTo>
                <a:lnTo>
                  <a:pt x="9144000" y="23571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"/>
                </a:lnTo>
                <a:lnTo>
                  <a:pt x="0" y="1"/>
                </a:lnTo>
                <a:close/>
              </a:path>
            </a:pathLst>
          </a:cu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46685" y="5987144"/>
            <a:ext cx="4616027" cy="76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4888" y="6400988"/>
            <a:ext cx="3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rgbClr val="CF022B"/>
                </a:solidFill>
              </a:rPr>
              <a:t>Delivering</a:t>
            </a:r>
            <a:r>
              <a:rPr lang="fr-FR" sz="1200" dirty="0">
                <a:solidFill>
                  <a:srgbClr val="CF022B"/>
                </a:solidFill>
              </a:rPr>
              <a:t> Transformation. Together</a:t>
            </a:r>
            <a:r>
              <a:rPr lang="fr-FR" sz="1200" dirty="0" smtClean="0">
                <a:solidFill>
                  <a:srgbClr val="CF022B"/>
                </a:solidFill>
              </a:rPr>
              <a:t>.</a:t>
            </a:r>
            <a:endParaRPr lang="fr-FR" sz="1200" dirty="0">
              <a:solidFill>
                <a:srgbClr val="CF02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DB22623-629D-461E-8D7A-C59535BF43AC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 bwMode="gray">
          <a:xfrm>
            <a:off x="687917" y="1484314"/>
            <a:ext cx="10784416" cy="4681537"/>
          </a:xfrm>
        </p:spPr>
        <p:txBody>
          <a:bodyPr/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</p:spTree>
    <p:extLst>
      <p:ext uri="{BB962C8B-B14F-4D97-AF65-F5344CB8AC3E}">
        <p14:creationId xmlns:p14="http://schemas.microsoft.com/office/powerpoint/2010/main" val="5600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solidFill>
                <a:srgbClr val="232323"/>
              </a:solidFill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19666" y="2492896"/>
            <a:ext cx="10977033" cy="367295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400" b="0"/>
            </a:lvl1pPr>
            <a:lvl2pPr marL="0" indent="0">
              <a:spcBef>
                <a:spcPts val="800"/>
              </a:spcBef>
              <a:buFont typeface="Arial" panose="020B0604020202020204" pitchFamily="34" charset="0"/>
              <a:buNone/>
              <a:defRPr sz="2800" b="1"/>
            </a:lvl2pPr>
            <a:lvl3pPr marL="493713" indent="0">
              <a:buNone/>
              <a:defRPr/>
            </a:lvl3pPr>
            <a:lvl4pPr marL="898525" indent="0">
              <a:buFont typeface="Arial" panose="020B0604020202020204" pitchFamily="34" charset="0"/>
              <a:buNone/>
              <a:defRPr/>
            </a:lvl4pPr>
            <a:lvl5pPr marL="898525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GB" noProof="0" dirty="0" smtClean="0"/>
              <a:t>Chapter title</a:t>
            </a:r>
          </a:p>
          <a:p>
            <a:pPr lvl="1"/>
            <a:r>
              <a:rPr lang="en-GB" noProof="0" dirty="0" smtClean="0"/>
              <a:t>Chapter title in bold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F148992-D860-4C5D-B7B7-254BCB9992A7}" type="datetime1">
              <a:rPr lang="en-US" smtClean="0"/>
              <a:t>11/7/2019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 bwMode="gray">
          <a:xfrm>
            <a:off x="615243" y="776615"/>
            <a:ext cx="317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FFFFFF"/>
                </a:solidFill>
              </a:rPr>
              <a:t>OVERVIEW</a:t>
            </a:r>
            <a:endParaRPr lang="it-IT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-7320" y="-2539"/>
            <a:ext cx="12207855" cy="343153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3719 w 10000"/>
              <a:gd name="connsiteY3" fmla="*/ 9987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7 w 10007"/>
              <a:gd name="connsiteY2" fmla="*/ 6381 h 10000"/>
              <a:gd name="connsiteX3" fmla="*/ 3719 w 10007"/>
              <a:gd name="connsiteY3" fmla="*/ 9987 h 10000"/>
              <a:gd name="connsiteX4" fmla="*/ 0 w 10007"/>
              <a:gd name="connsiteY4" fmla="*/ 10000 h 10000"/>
              <a:gd name="connsiteX5" fmla="*/ 0 w 10007"/>
              <a:gd name="connsiteY5" fmla="*/ 0 h 10000"/>
              <a:gd name="connsiteX0" fmla="*/ 0 w 10007"/>
              <a:gd name="connsiteY0" fmla="*/ 0 h 9987"/>
              <a:gd name="connsiteX1" fmla="*/ 10000 w 10007"/>
              <a:gd name="connsiteY1" fmla="*/ 0 h 9987"/>
              <a:gd name="connsiteX2" fmla="*/ 10007 w 10007"/>
              <a:gd name="connsiteY2" fmla="*/ 6381 h 9987"/>
              <a:gd name="connsiteX3" fmla="*/ 3719 w 10007"/>
              <a:gd name="connsiteY3" fmla="*/ 9987 h 9987"/>
              <a:gd name="connsiteX4" fmla="*/ 0 w 10007"/>
              <a:gd name="connsiteY4" fmla="*/ 9013 h 9987"/>
              <a:gd name="connsiteX5" fmla="*/ 0 w 10007"/>
              <a:gd name="connsiteY5" fmla="*/ 0 h 9987"/>
              <a:gd name="connsiteX0" fmla="*/ 0 w 10000"/>
              <a:gd name="connsiteY0" fmla="*/ 0 h 9025"/>
              <a:gd name="connsiteX1" fmla="*/ 9993 w 10000"/>
              <a:gd name="connsiteY1" fmla="*/ 0 h 9025"/>
              <a:gd name="connsiteX2" fmla="*/ 10000 w 10000"/>
              <a:gd name="connsiteY2" fmla="*/ 6389 h 9025"/>
              <a:gd name="connsiteX3" fmla="*/ 0 w 10000"/>
              <a:gd name="connsiteY3" fmla="*/ 9025 h 9025"/>
              <a:gd name="connsiteX4" fmla="*/ 0 w 10000"/>
              <a:gd name="connsiteY4" fmla="*/ 0 h 9025"/>
              <a:gd name="connsiteX0" fmla="*/ 0 w 10000"/>
              <a:gd name="connsiteY0" fmla="*/ 0 h 10472"/>
              <a:gd name="connsiteX1" fmla="*/ 9993 w 10000"/>
              <a:gd name="connsiteY1" fmla="*/ 0 h 10472"/>
              <a:gd name="connsiteX2" fmla="*/ 10000 w 10000"/>
              <a:gd name="connsiteY2" fmla="*/ 7079 h 10472"/>
              <a:gd name="connsiteX3" fmla="*/ 0 w 10000"/>
              <a:gd name="connsiteY3" fmla="*/ 10000 h 10472"/>
              <a:gd name="connsiteX4" fmla="*/ 0 w 10000"/>
              <a:gd name="connsiteY4" fmla="*/ 0 h 10472"/>
              <a:gd name="connsiteX0" fmla="*/ 0 w 10000"/>
              <a:gd name="connsiteY0" fmla="*/ 0 h 11183"/>
              <a:gd name="connsiteX1" fmla="*/ 9993 w 10000"/>
              <a:gd name="connsiteY1" fmla="*/ 0 h 11183"/>
              <a:gd name="connsiteX2" fmla="*/ 10000 w 10000"/>
              <a:gd name="connsiteY2" fmla="*/ 7079 h 11183"/>
              <a:gd name="connsiteX3" fmla="*/ 0 w 10000"/>
              <a:gd name="connsiteY3" fmla="*/ 10000 h 11183"/>
              <a:gd name="connsiteX4" fmla="*/ 0 w 10000"/>
              <a:gd name="connsiteY4" fmla="*/ 0 h 11183"/>
              <a:gd name="connsiteX0" fmla="*/ 0 w 10000"/>
              <a:gd name="connsiteY0" fmla="*/ 0 h 10948"/>
              <a:gd name="connsiteX1" fmla="*/ 9993 w 10000"/>
              <a:gd name="connsiteY1" fmla="*/ 0 h 10948"/>
              <a:gd name="connsiteX2" fmla="*/ 10000 w 10000"/>
              <a:gd name="connsiteY2" fmla="*/ 7079 h 10948"/>
              <a:gd name="connsiteX3" fmla="*/ 0 w 10000"/>
              <a:gd name="connsiteY3" fmla="*/ 10000 h 10948"/>
              <a:gd name="connsiteX4" fmla="*/ 0 w 10000"/>
              <a:gd name="connsiteY4" fmla="*/ 0 h 10948"/>
              <a:gd name="connsiteX0" fmla="*/ 0 w 10000"/>
              <a:gd name="connsiteY0" fmla="*/ 0 h 11076"/>
              <a:gd name="connsiteX1" fmla="*/ 9993 w 10000"/>
              <a:gd name="connsiteY1" fmla="*/ 0 h 11076"/>
              <a:gd name="connsiteX2" fmla="*/ 10000 w 10000"/>
              <a:gd name="connsiteY2" fmla="*/ 7079 h 11076"/>
              <a:gd name="connsiteX3" fmla="*/ 0 w 10000"/>
              <a:gd name="connsiteY3" fmla="*/ 10000 h 11076"/>
              <a:gd name="connsiteX4" fmla="*/ 0 w 10000"/>
              <a:gd name="connsiteY4" fmla="*/ 0 h 11076"/>
              <a:gd name="connsiteX0" fmla="*/ 0 w 10000"/>
              <a:gd name="connsiteY0" fmla="*/ 0 h 10908"/>
              <a:gd name="connsiteX1" fmla="*/ 9993 w 10000"/>
              <a:gd name="connsiteY1" fmla="*/ 0 h 10908"/>
              <a:gd name="connsiteX2" fmla="*/ 10000 w 10000"/>
              <a:gd name="connsiteY2" fmla="*/ 7079 h 10908"/>
              <a:gd name="connsiteX3" fmla="*/ 0 w 10000"/>
              <a:gd name="connsiteY3" fmla="*/ 10000 h 10908"/>
              <a:gd name="connsiteX4" fmla="*/ 0 w 10000"/>
              <a:gd name="connsiteY4" fmla="*/ 0 h 10908"/>
              <a:gd name="connsiteX0" fmla="*/ 0 w 10000"/>
              <a:gd name="connsiteY0" fmla="*/ 0 h 10903"/>
              <a:gd name="connsiteX1" fmla="*/ 9993 w 10000"/>
              <a:gd name="connsiteY1" fmla="*/ 0 h 10903"/>
              <a:gd name="connsiteX2" fmla="*/ 10000 w 10000"/>
              <a:gd name="connsiteY2" fmla="*/ 7079 h 10903"/>
              <a:gd name="connsiteX3" fmla="*/ 0 w 10000"/>
              <a:gd name="connsiteY3" fmla="*/ 10000 h 10903"/>
              <a:gd name="connsiteX4" fmla="*/ 0 w 10000"/>
              <a:gd name="connsiteY4" fmla="*/ 0 h 10903"/>
              <a:gd name="connsiteX0" fmla="*/ 0 w 10000"/>
              <a:gd name="connsiteY0" fmla="*/ 0 h 11399"/>
              <a:gd name="connsiteX1" fmla="*/ 9993 w 10000"/>
              <a:gd name="connsiteY1" fmla="*/ 0 h 11399"/>
              <a:gd name="connsiteX2" fmla="*/ 10000 w 10000"/>
              <a:gd name="connsiteY2" fmla="*/ 7079 h 11399"/>
              <a:gd name="connsiteX3" fmla="*/ 4032 w 10000"/>
              <a:gd name="connsiteY3" fmla="*/ 11028 h 11399"/>
              <a:gd name="connsiteX4" fmla="*/ 0 w 10000"/>
              <a:gd name="connsiteY4" fmla="*/ 10000 h 11399"/>
              <a:gd name="connsiteX5" fmla="*/ 0 w 10000"/>
              <a:gd name="connsiteY5" fmla="*/ 0 h 11399"/>
              <a:gd name="connsiteX0" fmla="*/ 0 w 10000"/>
              <a:gd name="connsiteY0" fmla="*/ 0 h 11399"/>
              <a:gd name="connsiteX1" fmla="*/ 9993 w 10000"/>
              <a:gd name="connsiteY1" fmla="*/ 0 h 11399"/>
              <a:gd name="connsiteX2" fmla="*/ 10000 w 10000"/>
              <a:gd name="connsiteY2" fmla="*/ 7079 h 11399"/>
              <a:gd name="connsiteX3" fmla="*/ 4032 w 10000"/>
              <a:gd name="connsiteY3" fmla="*/ 11028 h 11399"/>
              <a:gd name="connsiteX4" fmla="*/ 0 w 10000"/>
              <a:gd name="connsiteY4" fmla="*/ 10000 h 11399"/>
              <a:gd name="connsiteX5" fmla="*/ 0 w 10000"/>
              <a:gd name="connsiteY5" fmla="*/ 0 h 11399"/>
              <a:gd name="connsiteX0" fmla="*/ 0 w 10000"/>
              <a:gd name="connsiteY0" fmla="*/ 0 h 11399"/>
              <a:gd name="connsiteX1" fmla="*/ 9993 w 10000"/>
              <a:gd name="connsiteY1" fmla="*/ 0 h 11399"/>
              <a:gd name="connsiteX2" fmla="*/ 10000 w 10000"/>
              <a:gd name="connsiteY2" fmla="*/ 7079 h 11399"/>
              <a:gd name="connsiteX3" fmla="*/ 4032 w 10000"/>
              <a:gd name="connsiteY3" fmla="*/ 11028 h 11399"/>
              <a:gd name="connsiteX4" fmla="*/ 0 w 10000"/>
              <a:gd name="connsiteY4" fmla="*/ 10000 h 11399"/>
              <a:gd name="connsiteX5" fmla="*/ 0 w 10000"/>
              <a:gd name="connsiteY5" fmla="*/ 0 h 11399"/>
              <a:gd name="connsiteX0" fmla="*/ 0 w 10000"/>
              <a:gd name="connsiteY0" fmla="*/ 0 h 11171"/>
              <a:gd name="connsiteX1" fmla="*/ 9993 w 10000"/>
              <a:gd name="connsiteY1" fmla="*/ 0 h 11171"/>
              <a:gd name="connsiteX2" fmla="*/ 10000 w 10000"/>
              <a:gd name="connsiteY2" fmla="*/ 7079 h 11171"/>
              <a:gd name="connsiteX3" fmla="*/ 4032 w 10000"/>
              <a:gd name="connsiteY3" fmla="*/ 11028 h 11171"/>
              <a:gd name="connsiteX4" fmla="*/ 0 w 10000"/>
              <a:gd name="connsiteY4" fmla="*/ 10000 h 11171"/>
              <a:gd name="connsiteX5" fmla="*/ 0 w 10000"/>
              <a:gd name="connsiteY5" fmla="*/ 0 h 11171"/>
              <a:gd name="connsiteX0" fmla="*/ 0 w 10000"/>
              <a:gd name="connsiteY0" fmla="*/ 0 h 11031"/>
              <a:gd name="connsiteX1" fmla="*/ 9993 w 10000"/>
              <a:gd name="connsiteY1" fmla="*/ 0 h 11031"/>
              <a:gd name="connsiteX2" fmla="*/ 10000 w 10000"/>
              <a:gd name="connsiteY2" fmla="*/ 7079 h 11031"/>
              <a:gd name="connsiteX3" fmla="*/ 4032 w 10000"/>
              <a:gd name="connsiteY3" fmla="*/ 11028 h 11031"/>
              <a:gd name="connsiteX4" fmla="*/ 0 w 10000"/>
              <a:gd name="connsiteY4" fmla="*/ 10000 h 11031"/>
              <a:gd name="connsiteX5" fmla="*/ 0 w 10000"/>
              <a:gd name="connsiteY5" fmla="*/ 0 h 11031"/>
              <a:gd name="connsiteX0" fmla="*/ 0 w 10000"/>
              <a:gd name="connsiteY0" fmla="*/ 0 h 11048"/>
              <a:gd name="connsiteX1" fmla="*/ 9993 w 10000"/>
              <a:gd name="connsiteY1" fmla="*/ 0 h 11048"/>
              <a:gd name="connsiteX2" fmla="*/ 10000 w 10000"/>
              <a:gd name="connsiteY2" fmla="*/ 7079 h 11048"/>
              <a:gd name="connsiteX3" fmla="*/ 4032 w 10000"/>
              <a:gd name="connsiteY3" fmla="*/ 11028 h 11048"/>
              <a:gd name="connsiteX4" fmla="*/ 0 w 10000"/>
              <a:gd name="connsiteY4" fmla="*/ 10000 h 11048"/>
              <a:gd name="connsiteX5" fmla="*/ 0 w 10000"/>
              <a:gd name="connsiteY5" fmla="*/ 0 h 11048"/>
              <a:gd name="connsiteX0" fmla="*/ 0 w 10010"/>
              <a:gd name="connsiteY0" fmla="*/ 663 h 11048"/>
              <a:gd name="connsiteX1" fmla="*/ 10003 w 10010"/>
              <a:gd name="connsiteY1" fmla="*/ 0 h 11048"/>
              <a:gd name="connsiteX2" fmla="*/ 10010 w 10010"/>
              <a:gd name="connsiteY2" fmla="*/ 7079 h 11048"/>
              <a:gd name="connsiteX3" fmla="*/ 4042 w 10010"/>
              <a:gd name="connsiteY3" fmla="*/ 11028 h 11048"/>
              <a:gd name="connsiteX4" fmla="*/ 10 w 10010"/>
              <a:gd name="connsiteY4" fmla="*/ 10000 h 11048"/>
              <a:gd name="connsiteX5" fmla="*/ 0 w 10010"/>
              <a:gd name="connsiteY5" fmla="*/ 663 h 11048"/>
              <a:gd name="connsiteX0" fmla="*/ 0 w 10010"/>
              <a:gd name="connsiteY0" fmla="*/ 0 h 10385"/>
              <a:gd name="connsiteX1" fmla="*/ 10003 w 10010"/>
              <a:gd name="connsiteY1" fmla="*/ 0 h 10385"/>
              <a:gd name="connsiteX2" fmla="*/ 10010 w 10010"/>
              <a:gd name="connsiteY2" fmla="*/ 6416 h 10385"/>
              <a:gd name="connsiteX3" fmla="*/ 4042 w 10010"/>
              <a:gd name="connsiteY3" fmla="*/ 10365 h 10385"/>
              <a:gd name="connsiteX4" fmla="*/ 10 w 10010"/>
              <a:gd name="connsiteY4" fmla="*/ 9337 h 10385"/>
              <a:gd name="connsiteX5" fmla="*/ 0 w 10010"/>
              <a:gd name="connsiteY5" fmla="*/ 0 h 10385"/>
              <a:gd name="connsiteX0" fmla="*/ 0 w 10003"/>
              <a:gd name="connsiteY0" fmla="*/ 0 h 10404"/>
              <a:gd name="connsiteX1" fmla="*/ 9996 w 10003"/>
              <a:gd name="connsiteY1" fmla="*/ 19 h 10404"/>
              <a:gd name="connsiteX2" fmla="*/ 10003 w 10003"/>
              <a:gd name="connsiteY2" fmla="*/ 6435 h 10404"/>
              <a:gd name="connsiteX3" fmla="*/ 4035 w 10003"/>
              <a:gd name="connsiteY3" fmla="*/ 10384 h 10404"/>
              <a:gd name="connsiteX4" fmla="*/ 3 w 10003"/>
              <a:gd name="connsiteY4" fmla="*/ 9356 h 10404"/>
              <a:gd name="connsiteX5" fmla="*/ 0 w 10003"/>
              <a:gd name="connsiteY5" fmla="*/ 0 h 10404"/>
              <a:gd name="connsiteX0" fmla="*/ 0 w 10003"/>
              <a:gd name="connsiteY0" fmla="*/ 0 h 10404"/>
              <a:gd name="connsiteX1" fmla="*/ 10003 w 10003"/>
              <a:gd name="connsiteY1" fmla="*/ 38 h 10404"/>
              <a:gd name="connsiteX2" fmla="*/ 10003 w 10003"/>
              <a:gd name="connsiteY2" fmla="*/ 6435 h 10404"/>
              <a:gd name="connsiteX3" fmla="*/ 4035 w 10003"/>
              <a:gd name="connsiteY3" fmla="*/ 10384 h 10404"/>
              <a:gd name="connsiteX4" fmla="*/ 3 w 10003"/>
              <a:gd name="connsiteY4" fmla="*/ 9356 h 10404"/>
              <a:gd name="connsiteX5" fmla="*/ 0 w 10003"/>
              <a:gd name="connsiteY5" fmla="*/ 0 h 10404"/>
              <a:gd name="connsiteX0" fmla="*/ 0 w 10003"/>
              <a:gd name="connsiteY0" fmla="*/ 0 h 10404"/>
              <a:gd name="connsiteX1" fmla="*/ 10003 w 10003"/>
              <a:gd name="connsiteY1" fmla="*/ 31 h 10404"/>
              <a:gd name="connsiteX2" fmla="*/ 10003 w 10003"/>
              <a:gd name="connsiteY2" fmla="*/ 6435 h 10404"/>
              <a:gd name="connsiteX3" fmla="*/ 4035 w 10003"/>
              <a:gd name="connsiteY3" fmla="*/ 10384 h 10404"/>
              <a:gd name="connsiteX4" fmla="*/ 3 w 10003"/>
              <a:gd name="connsiteY4" fmla="*/ 9356 h 10404"/>
              <a:gd name="connsiteX5" fmla="*/ 0 w 10003"/>
              <a:gd name="connsiteY5" fmla="*/ 0 h 10404"/>
              <a:gd name="connsiteX0" fmla="*/ 0 w 10006"/>
              <a:gd name="connsiteY0" fmla="*/ 0 h 10382"/>
              <a:gd name="connsiteX1" fmla="*/ 10006 w 10006"/>
              <a:gd name="connsiteY1" fmla="*/ 9 h 10382"/>
              <a:gd name="connsiteX2" fmla="*/ 10006 w 10006"/>
              <a:gd name="connsiteY2" fmla="*/ 6413 h 10382"/>
              <a:gd name="connsiteX3" fmla="*/ 4038 w 10006"/>
              <a:gd name="connsiteY3" fmla="*/ 10362 h 10382"/>
              <a:gd name="connsiteX4" fmla="*/ 6 w 10006"/>
              <a:gd name="connsiteY4" fmla="*/ 9334 h 10382"/>
              <a:gd name="connsiteX5" fmla="*/ 0 w 10006"/>
              <a:gd name="connsiteY5" fmla="*/ 0 h 1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6" h="10382">
                <a:moveTo>
                  <a:pt x="0" y="0"/>
                </a:moveTo>
                <a:lnTo>
                  <a:pt x="10006" y="9"/>
                </a:lnTo>
                <a:cubicBezTo>
                  <a:pt x="10008" y="2369"/>
                  <a:pt x="10004" y="4054"/>
                  <a:pt x="10006" y="6413"/>
                </a:cubicBezTo>
                <a:cubicBezTo>
                  <a:pt x="7507" y="10149"/>
                  <a:pt x="4067" y="10394"/>
                  <a:pt x="4038" y="10362"/>
                </a:cubicBezTo>
                <a:cubicBezTo>
                  <a:pt x="4002" y="10407"/>
                  <a:pt x="1781" y="10476"/>
                  <a:pt x="6" y="9334"/>
                </a:cubicBezTo>
                <a:cubicBezTo>
                  <a:pt x="3" y="6222"/>
                  <a:pt x="3" y="3112"/>
                  <a:pt x="0" y="0"/>
                </a:cubicBezTo>
                <a:close/>
              </a:path>
            </a:pathLst>
          </a:custGeom>
        </p:spPr>
        <p:txBody>
          <a:bodyPr/>
          <a:lstStyle>
            <a:lvl1pPr marL="271463" marR="0" indent="-271463" algn="l" defTabSz="914199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F022B"/>
              </a:buClr>
              <a:buSzPct val="90000"/>
              <a:buFontTx/>
              <a:buBlip>
                <a:blip r:embed="rId2"/>
              </a:buBlip>
              <a:tabLst/>
              <a:defRPr/>
            </a:lvl1pPr>
          </a:lstStyle>
          <a:p>
            <a:r>
              <a:rPr lang="en-GB" dirty="0" smtClean="0"/>
              <a:t>Click on the icon to insert a picture</a:t>
            </a:r>
          </a:p>
          <a:p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9619D3C8-FE14-45AE-80D3-01C89A3DDC1E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 bwMode="gray">
          <a:xfrm>
            <a:off x="708621" y="6538281"/>
            <a:ext cx="0" cy="98754"/>
          </a:xfrm>
          <a:prstGeom prst="line">
            <a:avLst/>
          </a:prstGeom>
          <a:ln w="28575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 bwMode="gray">
          <a:xfrm>
            <a:off x="1" y="1735560"/>
            <a:ext cx="12194116" cy="1773238"/>
            <a:chOff x="0" y="1958231"/>
            <a:chExt cx="9145587" cy="1773238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24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8560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25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4554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800523" y="6286978"/>
            <a:ext cx="747951" cy="4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84312"/>
            <a:ext cx="10784681" cy="46815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>
          <a:xfrm>
            <a:off x="725919" y="316180"/>
            <a:ext cx="10727165" cy="332546"/>
          </a:xfrm>
        </p:spPr>
        <p:txBody>
          <a:bodyPr anchor="ctr"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6981F1-7693-4129-9763-8E8D8EE33343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5919" y="656625"/>
            <a:ext cx="10727267" cy="269875"/>
          </a:xfrm>
          <a:prstGeom prst="rect">
            <a:avLst/>
          </a:prstGeom>
        </p:spPr>
        <p:txBody>
          <a:bodyPr vert="horz" lIns="0" tIns="45710" rIns="0" bIns="4571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fr-FR" sz="1800" cap="all" smtClean="0">
                <a:solidFill>
                  <a:srgbClr val="CF022B"/>
                </a:solidFill>
                <a:latin typeface="+mj-lt"/>
                <a:ea typeface="+mj-ea"/>
                <a:cs typeface="+mj-cs"/>
              </a:defRPr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GB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GB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4" hasCustomPrompt="1"/>
          </p:nvPr>
        </p:nvSpPr>
        <p:spPr bwMode="gray">
          <a:xfrm>
            <a:off x="6288021" y="1484313"/>
            <a:ext cx="5184312" cy="46790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9" y="1484313"/>
            <a:ext cx="5216061" cy="46785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7ED33F-9292-4B93-AF79-7A96C60ED2DE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63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rectangula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84312"/>
            <a:ext cx="5408084" cy="468153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61EF06E-B949-44B1-9F15-759A11580A72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84033" y="1474789"/>
            <a:ext cx="5807967" cy="4691063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on the icon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27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1" y="1474789"/>
            <a:ext cx="6075127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6112931" y="1474789"/>
            <a:ext cx="6079068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1" y="3824289"/>
            <a:ext cx="6075127" cy="233489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6112931" y="3824289"/>
            <a:ext cx="6079068" cy="233489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74789"/>
            <a:ext cx="5387209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90504E7-672A-4EFC-8C59-220E36D99D7F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275935" y="1474789"/>
            <a:ext cx="5356173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6275935" y="3844609"/>
            <a:ext cx="5356173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687918" y="3844609"/>
            <a:ext cx="5387209" cy="2314575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</p:txBody>
      </p:sp>
    </p:spTree>
    <p:extLst>
      <p:ext uri="{BB962C8B-B14F-4D97-AF65-F5344CB8AC3E}">
        <p14:creationId xmlns:p14="http://schemas.microsoft.com/office/powerpoint/2010/main" val="23725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opra HR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7143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3137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grpSp>
        <p:nvGrpSpPr>
          <p:cNvPr id="21" name="Groupe 20"/>
          <p:cNvGrpSpPr/>
          <p:nvPr/>
        </p:nvGrpSpPr>
        <p:grpSpPr bwMode="gray">
          <a:xfrm>
            <a:off x="1" y="1722514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23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-235717"/>
            <a:ext cx="12194117" cy="3661619"/>
          </a:xfrm>
          <a:custGeom>
            <a:avLst/>
            <a:gdLst/>
            <a:ahLst/>
            <a:cxnLst/>
            <a:rect l="l" t="t" r="r" b="b"/>
            <a:pathLst>
              <a:path w="9145588" h="3661619">
                <a:moveTo>
                  <a:pt x="0" y="235717"/>
                </a:moveTo>
                <a:lnTo>
                  <a:pt x="9144000" y="235717"/>
                </a:lnTo>
                <a:lnTo>
                  <a:pt x="9144000" y="1966168"/>
                </a:lnTo>
                <a:lnTo>
                  <a:pt x="9145588" y="1966168"/>
                </a:lnTo>
                <a:cubicBezTo>
                  <a:pt x="9145588" y="1966186"/>
                  <a:pt x="9145588" y="1968719"/>
                  <a:pt x="9145588" y="2332399"/>
                </a:cubicBezTo>
                <a:cubicBezTo>
                  <a:pt x="7419759" y="3272499"/>
                  <a:pt x="5262472" y="3588046"/>
                  <a:pt x="3474539" y="3661619"/>
                </a:cubicBezTo>
                <a:cubicBezTo>
                  <a:pt x="1433421" y="3646906"/>
                  <a:pt x="186" y="3298704"/>
                  <a:pt x="0" y="3298659"/>
                </a:cubicBezTo>
                <a:cubicBezTo>
                  <a:pt x="0" y="3298646"/>
                  <a:pt x="0" y="3294909"/>
                  <a:pt x="0" y="2204864"/>
                </a:cubicBezTo>
                <a:cubicBezTo>
                  <a:pt x="0" y="2203485"/>
                  <a:pt x="0" y="2202103"/>
                  <a:pt x="0" y="2200720"/>
                </a:cubicBezTo>
                <a:lnTo>
                  <a:pt x="0" y="2087226"/>
                </a:lnTo>
                <a:lnTo>
                  <a:pt x="0" y="1966168"/>
                </a:lnTo>
                <a:close/>
                <a:moveTo>
                  <a:pt x="9144000" y="1"/>
                </a:moveTo>
                <a:lnTo>
                  <a:pt x="9145588" y="1"/>
                </a:lnTo>
                <a:lnTo>
                  <a:pt x="9145588" y="235717"/>
                </a:lnTo>
                <a:lnTo>
                  <a:pt x="9144000" y="23571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"/>
                </a:lnTo>
                <a:lnTo>
                  <a:pt x="0" y="1"/>
                </a:lnTo>
                <a:close/>
              </a:path>
            </a:pathLst>
          </a:cu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46685" y="5987144"/>
            <a:ext cx="4616027" cy="76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584888" y="6400988"/>
            <a:ext cx="3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accent1"/>
                </a:solidFill>
              </a:rPr>
              <a:t>Delivering</a:t>
            </a:r>
            <a:r>
              <a:rPr lang="fr-FR" sz="1200" dirty="0">
                <a:solidFill>
                  <a:schemeClr val="accent1"/>
                </a:solidFill>
              </a:rPr>
              <a:t> Transformation. Together</a:t>
            </a:r>
            <a:r>
              <a:rPr lang="fr-FR" sz="1200" dirty="0" smtClean="0">
                <a:solidFill>
                  <a:schemeClr val="accent1"/>
                </a:solidFill>
              </a:rPr>
              <a:t>.</a:t>
            </a:r>
            <a:endParaRPr lang="fr-F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2" y="1474788"/>
            <a:ext cx="6521517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6576053" y="1474789"/>
            <a:ext cx="5615947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6576053" y="3824289"/>
            <a:ext cx="5615947" cy="233489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" y="1474788"/>
            <a:ext cx="6521517" cy="4691062"/>
          </a:xfrm>
          <a:prstGeom prst="rect">
            <a:avLst/>
          </a:prstGeom>
          <a:noFill/>
          <a:ln w="38100">
            <a:noFill/>
          </a:ln>
        </p:spPr>
        <p:txBody>
          <a:bodyPr lIns="504000" rIns="10800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  <a:p>
            <a:pPr lvl="2"/>
            <a:r>
              <a:rPr lang="en-GB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3F5ABC2-4CBF-4D00-9898-5E016CDFAEA7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941733" y="1474789"/>
            <a:ext cx="4884587" cy="2314575"/>
          </a:xfrm>
          <a:prstGeom prst="rect">
            <a:avLst/>
          </a:prstGeom>
          <a:noFill/>
          <a:ln w="38100">
            <a:noFill/>
          </a:ln>
        </p:spPr>
        <p:txBody>
          <a:bodyPr lIns="108000" rIns="10800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05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  <a:p>
            <a:pPr lvl="2"/>
            <a:r>
              <a:rPr lang="en-GB" dirty="0" smtClean="0"/>
              <a:t>Text level three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6941733" y="3844609"/>
            <a:ext cx="4884587" cy="2314575"/>
          </a:xfrm>
          <a:prstGeom prst="rect">
            <a:avLst/>
          </a:prstGeom>
          <a:noFill/>
          <a:ln w="38100">
            <a:noFill/>
          </a:ln>
        </p:spPr>
        <p:txBody>
          <a:bodyPr lIns="108000" rIns="10800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  <a:p>
            <a:pPr lvl="2"/>
            <a:r>
              <a:rPr lang="en-GB" dirty="0" smtClean="0"/>
              <a:t>Text level three</a:t>
            </a:r>
          </a:p>
        </p:txBody>
      </p:sp>
    </p:spTree>
    <p:extLst>
      <p:ext uri="{BB962C8B-B14F-4D97-AF65-F5344CB8AC3E}">
        <p14:creationId xmlns:p14="http://schemas.microsoft.com/office/powerpoint/2010/main" val="34621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474788"/>
            <a:ext cx="4025735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93503" y="1474788"/>
            <a:ext cx="3332232" cy="4691062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9D8D2A3-01A8-45DF-A033-198FA9772E6B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4076205" y="1474788"/>
            <a:ext cx="4032000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8158677" y="1474788"/>
            <a:ext cx="4032000" cy="469106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lIns="108000" tIns="45710" rIns="108000" bIns="45710" rtlCol="0">
            <a:noAutofit/>
          </a:bodyPr>
          <a:lstStyle/>
          <a:p>
            <a:pPr marL="266700" indent="-266700">
              <a:spcBef>
                <a:spcPts val="1234"/>
              </a:spcBef>
              <a:buSzPct val="70000"/>
              <a:buFontTx/>
              <a:buBlip>
                <a:blip r:embed="rId2"/>
              </a:buBlip>
            </a:pPr>
            <a:endParaRPr lang="en-GB" sz="2400">
              <a:solidFill>
                <a:srgbClr val="232323"/>
              </a:solidFill>
            </a:endParaRPr>
          </a:p>
        </p:txBody>
      </p:sp>
      <p:sp>
        <p:nvSpPr>
          <p:cNvPr id="14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4418608" y="1474788"/>
            <a:ext cx="3332232" cy="4691062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4" hasCustomPrompt="1"/>
          </p:nvPr>
        </p:nvSpPr>
        <p:spPr bwMode="gray">
          <a:xfrm>
            <a:off x="8489156" y="1474788"/>
            <a:ext cx="3332232" cy="4691062"/>
          </a:xfrm>
          <a:prstGeom prst="rect">
            <a:avLst/>
          </a:prstGeom>
          <a:noFill/>
          <a:ln w="38100">
            <a:noFill/>
          </a:ln>
        </p:spPr>
        <p:txBody>
          <a:bodyPr lIns="0" r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 smtClean="0"/>
              <a:t>Text level one</a:t>
            </a:r>
          </a:p>
          <a:p>
            <a:pPr lvl="1"/>
            <a:r>
              <a:rPr lang="en-GB" dirty="0" smtClean="0"/>
              <a:t>Text level two</a:t>
            </a:r>
          </a:p>
        </p:txBody>
      </p:sp>
    </p:spTree>
    <p:extLst>
      <p:ext uri="{BB962C8B-B14F-4D97-AF65-F5344CB8AC3E}">
        <p14:creationId xmlns:p14="http://schemas.microsoft.com/office/powerpoint/2010/main" val="28354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85B8418-9F8D-45B4-9848-7070069ADB1B}" type="datetime1">
              <a:rPr lang="en-US" smtClean="0"/>
              <a:t>11/7/2019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74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C62C31A-EE0D-4A3B-93CA-4CDF61FEB29F}" type="datetime1">
              <a:rPr lang="en-US" smtClean="0"/>
              <a:t>11/7/2019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2" name="Connecteur droit 11"/>
          <p:cNvCxnSpPr/>
          <p:nvPr/>
        </p:nvCxnSpPr>
        <p:spPr bwMode="gray">
          <a:xfrm>
            <a:off x="708621" y="6538281"/>
            <a:ext cx="0" cy="98754"/>
          </a:xfrm>
          <a:prstGeom prst="line">
            <a:avLst/>
          </a:prstGeom>
          <a:ln w="28575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0" y="1"/>
            <a:ext cx="12191637" cy="107092"/>
          </a:xfrm>
          <a:prstGeom prst="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rgbClr val="FFFFF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800523" y="6286978"/>
            <a:ext cx="747951" cy="4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solidFill>
                <a:srgbClr val="232323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EB1C31-77A1-4ECE-827B-3267F3F5D78C}" type="datetime1">
              <a:rPr lang="en-US" smtClean="0"/>
              <a:t>11/7/2019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 bwMode="gray">
          <a:xfrm>
            <a:off x="615243" y="776615"/>
            <a:ext cx="317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FFFFFF"/>
                </a:solidFill>
              </a:rPr>
              <a:t>CONTACTS</a:t>
            </a:r>
            <a:endParaRPr lang="it-IT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solidFill>
                <a:srgbClr val="232323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17D8A7C-5D74-46EC-8268-3D07DB0A85CD}" type="datetime1">
              <a:rPr lang="en-US" smtClean="0"/>
              <a:t>11/7/2019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én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>
                <a:solidFill>
                  <a:srgbClr val="232323"/>
                </a:solidFill>
              </a:endParaRPr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solidFill>
                <a:srgbClr val="232323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103EF7-B1BC-432D-B9B0-B70B73317DB0}" type="datetime1">
              <a:rPr lang="en-US" smtClean="0"/>
              <a:t>11/7/2019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07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EFC73DF-3029-4B13-8346-E2AEAB2E4E23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 bwMode="gray">
          <a:xfrm>
            <a:off x="687917" y="1484314"/>
            <a:ext cx="10784416" cy="4681537"/>
          </a:xfrm>
        </p:spPr>
        <p:txBody>
          <a:bodyPr/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</p:spTree>
    <p:extLst>
      <p:ext uri="{BB962C8B-B14F-4D97-AF65-F5344CB8AC3E}">
        <p14:creationId xmlns:p14="http://schemas.microsoft.com/office/powerpoint/2010/main" val="9104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 bwMode="gray">
          <a:xfrm>
            <a:off x="1" y="0"/>
            <a:ext cx="12194116" cy="1773238"/>
            <a:chOff x="0" y="1958231"/>
            <a:chExt cx="9145587" cy="1773238"/>
          </a:xfrm>
          <a:solidFill>
            <a:schemeClr val="accent4"/>
          </a:solidFill>
        </p:grpSpPr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1024" name="Freeform 21"/>
          <p:cNvSpPr>
            <a:spLocks/>
          </p:cNvSpPr>
          <p:nvPr/>
        </p:nvSpPr>
        <p:spPr bwMode="gray">
          <a:xfrm>
            <a:off x="0" y="0"/>
            <a:ext cx="12194117" cy="1695450"/>
          </a:xfrm>
          <a:custGeom>
            <a:avLst/>
            <a:gdLst>
              <a:gd name="T0" fmla="*/ 0 w 5596"/>
              <a:gd name="T1" fmla="*/ 0 h 1037"/>
              <a:gd name="T2" fmla="*/ 0 w 5596"/>
              <a:gd name="T3" fmla="*/ 815 h 1037"/>
              <a:gd name="T4" fmla="*/ 2126 w 5596"/>
              <a:gd name="T5" fmla="*/ 1037 h 1037"/>
              <a:gd name="T6" fmla="*/ 5596 w 5596"/>
              <a:gd name="T7" fmla="*/ 224 h 1037"/>
              <a:gd name="T8" fmla="*/ 5596 w 5596"/>
              <a:gd name="T9" fmla="*/ 0 h 1037"/>
              <a:gd name="T10" fmla="*/ 0 w 5596"/>
              <a:gd name="T1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96" h="1037">
                <a:moveTo>
                  <a:pt x="0" y="0"/>
                </a:moveTo>
                <a:cubicBezTo>
                  <a:pt x="0" y="815"/>
                  <a:pt x="0" y="815"/>
                  <a:pt x="0" y="815"/>
                </a:cubicBezTo>
                <a:cubicBezTo>
                  <a:pt x="0" y="815"/>
                  <a:pt x="877" y="1028"/>
                  <a:pt x="2126" y="1037"/>
                </a:cubicBezTo>
                <a:cubicBezTo>
                  <a:pt x="3220" y="992"/>
                  <a:pt x="4540" y="799"/>
                  <a:pt x="5596" y="224"/>
                </a:cubicBezTo>
                <a:cubicBezTo>
                  <a:pt x="5596" y="0"/>
                  <a:pt x="5596" y="0"/>
                  <a:pt x="55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19666" y="2492896"/>
            <a:ext cx="10977033" cy="367295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400" b="0"/>
            </a:lvl1pPr>
            <a:lvl2pPr marL="0" indent="0">
              <a:spcBef>
                <a:spcPts val="800"/>
              </a:spcBef>
              <a:buFont typeface="Arial" panose="020B0604020202020204" pitchFamily="34" charset="0"/>
              <a:buNone/>
              <a:defRPr sz="2800" b="1"/>
            </a:lvl2pPr>
            <a:lvl3pPr marL="493713" indent="0">
              <a:buNone/>
              <a:defRPr/>
            </a:lvl3pPr>
            <a:lvl4pPr marL="898525" indent="0">
              <a:buFont typeface="Arial" panose="020B0604020202020204" pitchFamily="34" charset="0"/>
              <a:buNone/>
              <a:defRPr/>
            </a:lvl4pPr>
            <a:lvl5pPr marL="898525" indent="0">
              <a:buFont typeface="Arial" panose="020B0604020202020204" pitchFamily="34" charset="0"/>
              <a:buNone/>
              <a:defRPr/>
            </a:lvl5pPr>
          </a:lstStyle>
          <a:p>
            <a:r>
              <a:rPr lang="en-GB" noProof="0" dirty="0" smtClean="0"/>
              <a:t>Chapter title</a:t>
            </a:r>
          </a:p>
          <a:p>
            <a:pPr lvl="1"/>
            <a:r>
              <a:rPr lang="en-GB" noProof="0" dirty="0" smtClean="0"/>
              <a:t>Chapter title in bold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CD6E220-5351-4F1B-9BBA-94499E6E7F6D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 bwMode="gray">
          <a:xfrm>
            <a:off x="615243" y="776615"/>
            <a:ext cx="317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0" dirty="0" smtClean="0">
                <a:solidFill>
                  <a:schemeClr val="bg1"/>
                </a:solidFill>
                <a:latin typeface="+mn-lt"/>
              </a:rPr>
              <a:t>OVERVIEW</a:t>
            </a:r>
            <a:endParaRPr lang="it-IT" sz="28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67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-7320" y="-2539"/>
            <a:ext cx="12207855" cy="343153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3719 w 10000"/>
              <a:gd name="connsiteY3" fmla="*/ 9987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7 w 10007"/>
              <a:gd name="connsiteY2" fmla="*/ 6381 h 10000"/>
              <a:gd name="connsiteX3" fmla="*/ 3719 w 10007"/>
              <a:gd name="connsiteY3" fmla="*/ 9987 h 10000"/>
              <a:gd name="connsiteX4" fmla="*/ 0 w 10007"/>
              <a:gd name="connsiteY4" fmla="*/ 10000 h 10000"/>
              <a:gd name="connsiteX5" fmla="*/ 0 w 10007"/>
              <a:gd name="connsiteY5" fmla="*/ 0 h 10000"/>
              <a:gd name="connsiteX0" fmla="*/ 0 w 10007"/>
              <a:gd name="connsiteY0" fmla="*/ 0 h 9987"/>
              <a:gd name="connsiteX1" fmla="*/ 10000 w 10007"/>
              <a:gd name="connsiteY1" fmla="*/ 0 h 9987"/>
              <a:gd name="connsiteX2" fmla="*/ 10007 w 10007"/>
              <a:gd name="connsiteY2" fmla="*/ 6381 h 9987"/>
              <a:gd name="connsiteX3" fmla="*/ 3719 w 10007"/>
              <a:gd name="connsiteY3" fmla="*/ 9987 h 9987"/>
              <a:gd name="connsiteX4" fmla="*/ 0 w 10007"/>
              <a:gd name="connsiteY4" fmla="*/ 9013 h 9987"/>
              <a:gd name="connsiteX5" fmla="*/ 0 w 10007"/>
              <a:gd name="connsiteY5" fmla="*/ 0 h 9987"/>
              <a:gd name="connsiteX0" fmla="*/ 0 w 10000"/>
              <a:gd name="connsiteY0" fmla="*/ 0 h 9025"/>
              <a:gd name="connsiteX1" fmla="*/ 9993 w 10000"/>
              <a:gd name="connsiteY1" fmla="*/ 0 h 9025"/>
              <a:gd name="connsiteX2" fmla="*/ 10000 w 10000"/>
              <a:gd name="connsiteY2" fmla="*/ 6389 h 9025"/>
              <a:gd name="connsiteX3" fmla="*/ 0 w 10000"/>
              <a:gd name="connsiteY3" fmla="*/ 9025 h 9025"/>
              <a:gd name="connsiteX4" fmla="*/ 0 w 10000"/>
              <a:gd name="connsiteY4" fmla="*/ 0 h 9025"/>
              <a:gd name="connsiteX0" fmla="*/ 0 w 10000"/>
              <a:gd name="connsiteY0" fmla="*/ 0 h 10472"/>
              <a:gd name="connsiteX1" fmla="*/ 9993 w 10000"/>
              <a:gd name="connsiteY1" fmla="*/ 0 h 10472"/>
              <a:gd name="connsiteX2" fmla="*/ 10000 w 10000"/>
              <a:gd name="connsiteY2" fmla="*/ 7079 h 10472"/>
              <a:gd name="connsiteX3" fmla="*/ 0 w 10000"/>
              <a:gd name="connsiteY3" fmla="*/ 10000 h 10472"/>
              <a:gd name="connsiteX4" fmla="*/ 0 w 10000"/>
              <a:gd name="connsiteY4" fmla="*/ 0 h 10472"/>
              <a:gd name="connsiteX0" fmla="*/ 0 w 10000"/>
              <a:gd name="connsiteY0" fmla="*/ 0 h 11183"/>
              <a:gd name="connsiteX1" fmla="*/ 9993 w 10000"/>
              <a:gd name="connsiteY1" fmla="*/ 0 h 11183"/>
              <a:gd name="connsiteX2" fmla="*/ 10000 w 10000"/>
              <a:gd name="connsiteY2" fmla="*/ 7079 h 11183"/>
              <a:gd name="connsiteX3" fmla="*/ 0 w 10000"/>
              <a:gd name="connsiteY3" fmla="*/ 10000 h 11183"/>
              <a:gd name="connsiteX4" fmla="*/ 0 w 10000"/>
              <a:gd name="connsiteY4" fmla="*/ 0 h 11183"/>
              <a:gd name="connsiteX0" fmla="*/ 0 w 10000"/>
              <a:gd name="connsiteY0" fmla="*/ 0 h 10948"/>
              <a:gd name="connsiteX1" fmla="*/ 9993 w 10000"/>
              <a:gd name="connsiteY1" fmla="*/ 0 h 10948"/>
              <a:gd name="connsiteX2" fmla="*/ 10000 w 10000"/>
              <a:gd name="connsiteY2" fmla="*/ 7079 h 10948"/>
              <a:gd name="connsiteX3" fmla="*/ 0 w 10000"/>
              <a:gd name="connsiteY3" fmla="*/ 10000 h 10948"/>
              <a:gd name="connsiteX4" fmla="*/ 0 w 10000"/>
              <a:gd name="connsiteY4" fmla="*/ 0 h 10948"/>
              <a:gd name="connsiteX0" fmla="*/ 0 w 10000"/>
              <a:gd name="connsiteY0" fmla="*/ 0 h 11076"/>
              <a:gd name="connsiteX1" fmla="*/ 9993 w 10000"/>
              <a:gd name="connsiteY1" fmla="*/ 0 h 11076"/>
              <a:gd name="connsiteX2" fmla="*/ 10000 w 10000"/>
              <a:gd name="connsiteY2" fmla="*/ 7079 h 11076"/>
              <a:gd name="connsiteX3" fmla="*/ 0 w 10000"/>
              <a:gd name="connsiteY3" fmla="*/ 10000 h 11076"/>
              <a:gd name="connsiteX4" fmla="*/ 0 w 10000"/>
              <a:gd name="connsiteY4" fmla="*/ 0 h 11076"/>
              <a:gd name="connsiteX0" fmla="*/ 0 w 10000"/>
              <a:gd name="connsiteY0" fmla="*/ 0 h 10908"/>
              <a:gd name="connsiteX1" fmla="*/ 9993 w 10000"/>
              <a:gd name="connsiteY1" fmla="*/ 0 h 10908"/>
              <a:gd name="connsiteX2" fmla="*/ 10000 w 10000"/>
              <a:gd name="connsiteY2" fmla="*/ 7079 h 10908"/>
              <a:gd name="connsiteX3" fmla="*/ 0 w 10000"/>
              <a:gd name="connsiteY3" fmla="*/ 10000 h 10908"/>
              <a:gd name="connsiteX4" fmla="*/ 0 w 10000"/>
              <a:gd name="connsiteY4" fmla="*/ 0 h 10908"/>
              <a:gd name="connsiteX0" fmla="*/ 0 w 10000"/>
              <a:gd name="connsiteY0" fmla="*/ 0 h 10903"/>
              <a:gd name="connsiteX1" fmla="*/ 9993 w 10000"/>
              <a:gd name="connsiteY1" fmla="*/ 0 h 10903"/>
              <a:gd name="connsiteX2" fmla="*/ 10000 w 10000"/>
              <a:gd name="connsiteY2" fmla="*/ 7079 h 10903"/>
              <a:gd name="connsiteX3" fmla="*/ 0 w 10000"/>
              <a:gd name="connsiteY3" fmla="*/ 10000 h 10903"/>
              <a:gd name="connsiteX4" fmla="*/ 0 w 10000"/>
              <a:gd name="connsiteY4" fmla="*/ 0 h 10903"/>
              <a:gd name="connsiteX0" fmla="*/ 0 w 10000"/>
              <a:gd name="connsiteY0" fmla="*/ 0 h 11399"/>
              <a:gd name="connsiteX1" fmla="*/ 9993 w 10000"/>
              <a:gd name="connsiteY1" fmla="*/ 0 h 11399"/>
              <a:gd name="connsiteX2" fmla="*/ 10000 w 10000"/>
              <a:gd name="connsiteY2" fmla="*/ 7079 h 11399"/>
              <a:gd name="connsiteX3" fmla="*/ 4032 w 10000"/>
              <a:gd name="connsiteY3" fmla="*/ 11028 h 11399"/>
              <a:gd name="connsiteX4" fmla="*/ 0 w 10000"/>
              <a:gd name="connsiteY4" fmla="*/ 10000 h 11399"/>
              <a:gd name="connsiteX5" fmla="*/ 0 w 10000"/>
              <a:gd name="connsiteY5" fmla="*/ 0 h 11399"/>
              <a:gd name="connsiteX0" fmla="*/ 0 w 10000"/>
              <a:gd name="connsiteY0" fmla="*/ 0 h 11399"/>
              <a:gd name="connsiteX1" fmla="*/ 9993 w 10000"/>
              <a:gd name="connsiteY1" fmla="*/ 0 h 11399"/>
              <a:gd name="connsiteX2" fmla="*/ 10000 w 10000"/>
              <a:gd name="connsiteY2" fmla="*/ 7079 h 11399"/>
              <a:gd name="connsiteX3" fmla="*/ 4032 w 10000"/>
              <a:gd name="connsiteY3" fmla="*/ 11028 h 11399"/>
              <a:gd name="connsiteX4" fmla="*/ 0 w 10000"/>
              <a:gd name="connsiteY4" fmla="*/ 10000 h 11399"/>
              <a:gd name="connsiteX5" fmla="*/ 0 w 10000"/>
              <a:gd name="connsiteY5" fmla="*/ 0 h 11399"/>
              <a:gd name="connsiteX0" fmla="*/ 0 w 10000"/>
              <a:gd name="connsiteY0" fmla="*/ 0 h 11399"/>
              <a:gd name="connsiteX1" fmla="*/ 9993 w 10000"/>
              <a:gd name="connsiteY1" fmla="*/ 0 h 11399"/>
              <a:gd name="connsiteX2" fmla="*/ 10000 w 10000"/>
              <a:gd name="connsiteY2" fmla="*/ 7079 h 11399"/>
              <a:gd name="connsiteX3" fmla="*/ 4032 w 10000"/>
              <a:gd name="connsiteY3" fmla="*/ 11028 h 11399"/>
              <a:gd name="connsiteX4" fmla="*/ 0 w 10000"/>
              <a:gd name="connsiteY4" fmla="*/ 10000 h 11399"/>
              <a:gd name="connsiteX5" fmla="*/ 0 w 10000"/>
              <a:gd name="connsiteY5" fmla="*/ 0 h 11399"/>
              <a:gd name="connsiteX0" fmla="*/ 0 w 10000"/>
              <a:gd name="connsiteY0" fmla="*/ 0 h 11171"/>
              <a:gd name="connsiteX1" fmla="*/ 9993 w 10000"/>
              <a:gd name="connsiteY1" fmla="*/ 0 h 11171"/>
              <a:gd name="connsiteX2" fmla="*/ 10000 w 10000"/>
              <a:gd name="connsiteY2" fmla="*/ 7079 h 11171"/>
              <a:gd name="connsiteX3" fmla="*/ 4032 w 10000"/>
              <a:gd name="connsiteY3" fmla="*/ 11028 h 11171"/>
              <a:gd name="connsiteX4" fmla="*/ 0 w 10000"/>
              <a:gd name="connsiteY4" fmla="*/ 10000 h 11171"/>
              <a:gd name="connsiteX5" fmla="*/ 0 w 10000"/>
              <a:gd name="connsiteY5" fmla="*/ 0 h 11171"/>
              <a:gd name="connsiteX0" fmla="*/ 0 w 10000"/>
              <a:gd name="connsiteY0" fmla="*/ 0 h 11031"/>
              <a:gd name="connsiteX1" fmla="*/ 9993 w 10000"/>
              <a:gd name="connsiteY1" fmla="*/ 0 h 11031"/>
              <a:gd name="connsiteX2" fmla="*/ 10000 w 10000"/>
              <a:gd name="connsiteY2" fmla="*/ 7079 h 11031"/>
              <a:gd name="connsiteX3" fmla="*/ 4032 w 10000"/>
              <a:gd name="connsiteY3" fmla="*/ 11028 h 11031"/>
              <a:gd name="connsiteX4" fmla="*/ 0 w 10000"/>
              <a:gd name="connsiteY4" fmla="*/ 10000 h 11031"/>
              <a:gd name="connsiteX5" fmla="*/ 0 w 10000"/>
              <a:gd name="connsiteY5" fmla="*/ 0 h 11031"/>
              <a:gd name="connsiteX0" fmla="*/ 0 w 10000"/>
              <a:gd name="connsiteY0" fmla="*/ 0 h 11048"/>
              <a:gd name="connsiteX1" fmla="*/ 9993 w 10000"/>
              <a:gd name="connsiteY1" fmla="*/ 0 h 11048"/>
              <a:gd name="connsiteX2" fmla="*/ 10000 w 10000"/>
              <a:gd name="connsiteY2" fmla="*/ 7079 h 11048"/>
              <a:gd name="connsiteX3" fmla="*/ 4032 w 10000"/>
              <a:gd name="connsiteY3" fmla="*/ 11028 h 11048"/>
              <a:gd name="connsiteX4" fmla="*/ 0 w 10000"/>
              <a:gd name="connsiteY4" fmla="*/ 10000 h 11048"/>
              <a:gd name="connsiteX5" fmla="*/ 0 w 10000"/>
              <a:gd name="connsiteY5" fmla="*/ 0 h 11048"/>
              <a:gd name="connsiteX0" fmla="*/ 0 w 10010"/>
              <a:gd name="connsiteY0" fmla="*/ 663 h 11048"/>
              <a:gd name="connsiteX1" fmla="*/ 10003 w 10010"/>
              <a:gd name="connsiteY1" fmla="*/ 0 h 11048"/>
              <a:gd name="connsiteX2" fmla="*/ 10010 w 10010"/>
              <a:gd name="connsiteY2" fmla="*/ 7079 h 11048"/>
              <a:gd name="connsiteX3" fmla="*/ 4042 w 10010"/>
              <a:gd name="connsiteY3" fmla="*/ 11028 h 11048"/>
              <a:gd name="connsiteX4" fmla="*/ 10 w 10010"/>
              <a:gd name="connsiteY4" fmla="*/ 10000 h 11048"/>
              <a:gd name="connsiteX5" fmla="*/ 0 w 10010"/>
              <a:gd name="connsiteY5" fmla="*/ 663 h 11048"/>
              <a:gd name="connsiteX0" fmla="*/ 0 w 10010"/>
              <a:gd name="connsiteY0" fmla="*/ 0 h 10385"/>
              <a:gd name="connsiteX1" fmla="*/ 10003 w 10010"/>
              <a:gd name="connsiteY1" fmla="*/ 0 h 10385"/>
              <a:gd name="connsiteX2" fmla="*/ 10010 w 10010"/>
              <a:gd name="connsiteY2" fmla="*/ 6416 h 10385"/>
              <a:gd name="connsiteX3" fmla="*/ 4042 w 10010"/>
              <a:gd name="connsiteY3" fmla="*/ 10365 h 10385"/>
              <a:gd name="connsiteX4" fmla="*/ 10 w 10010"/>
              <a:gd name="connsiteY4" fmla="*/ 9337 h 10385"/>
              <a:gd name="connsiteX5" fmla="*/ 0 w 10010"/>
              <a:gd name="connsiteY5" fmla="*/ 0 h 10385"/>
              <a:gd name="connsiteX0" fmla="*/ 0 w 10003"/>
              <a:gd name="connsiteY0" fmla="*/ 0 h 10404"/>
              <a:gd name="connsiteX1" fmla="*/ 9996 w 10003"/>
              <a:gd name="connsiteY1" fmla="*/ 19 h 10404"/>
              <a:gd name="connsiteX2" fmla="*/ 10003 w 10003"/>
              <a:gd name="connsiteY2" fmla="*/ 6435 h 10404"/>
              <a:gd name="connsiteX3" fmla="*/ 4035 w 10003"/>
              <a:gd name="connsiteY3" fmla="*/ 10384 h 10404"/>
              <a:gd name="connsiteX4" fmla="*/ 3 w 10003"/>
              <a:gd name="connsiteY4" fmla="*/ 9356 h 10404"/>
              <a:gd name="connsiteX5" fmla="*/ 0 w 10003"/>
              <a:gd name="connsiteY5" fmla="*/ 0 h 10404"/>
              <a:gd name="connsiteX0" fmla="*/ 0 w 10003"/>
              <a:gd name="connsiteY0" fmla="*/ 0 h 10404"/>
              <a:gd name="connsiteX1" fmla="*/ 10003 w 10003"/>
              <a:gd name="connsiteY1" fmla="*/ 38 h 10404"/>
              <a:gd name="connsiteX2" fmla="*/ 10003 w 10003"/>
              <a:gd name="connsiteY2" fmla="*/ 6435 h 10404"/>
              <a:gd name="connsiteX3" fmla="*/ 4035 w 10003"/>
              <a:gd name="connsiteY3" fmla="*/ 10384 h 10404"/>
              <a:gd name="connsiteX4" fmla="*/ 3 w 10003"/>
              <a:gd name="connsiteY4" fmla="*/ 9356 h 10404"/>
              <a:gd name="connsiteX5" fmla="*/ 0 w 10003"/>
              <a:gd name="connsiteY5" fmla="*/ 0 h 10404"/>
              <a:gd name="connsiteX0" fmla="*/ 0 w 10003"/>
              <a:gd name="connsiteY0" fmla="*/ 0 h 10404"/>
              <a:gd name="connsiteX1" fmla="*/ 10003 w 10003"/>
              <a:gd name="connsiteY1" fmla="*/ 31 h 10404"/>
              <a:gd name="connsiteX2" fmla="*/ 10003 w 10003"/>
              <a:gd name="connsiteY2" fmla="*/ 6435 h 10404"/>
              <a:gd name="connsiteX3" fmla="*/ 4035 w 10003"/>
              <a:gd name="connsiteY3" fmla="*/ 10384 h 10404"/>
              <a:gd name="connsiteX4" fmla="*/ 3 w 10003"/>
              <a:gd name="connsiteY4" fmla="*/ 9356 h 10404"/>
              <a:gd name="connsiteX5" fmla="*/ 0 w 10003"/>
              <a:gd name="connsiteY5" fmla="*/ 0 h 10404"/>
              <a:gd name="connsiteX0" fmla="*/ 0 w 10006"/>
              <a:gd name="connsiteY0" fmla="*/ 0 h 10382"/>
              <a:gd name="connsiteX1" fmla="*/ 10006 w 10006"/>
              <a:gd name="connsiteY1" fmla="*/ 9 h 10382"/>
              <a:gd name="connsiteX2" fmla="*/ 10006 w 10006"/>
              <a:gd name="connsiteY2" fmla="*/ 6413 h 10382"/>
              <a:gd name="connsiteX3" fmla="*/ 4038 w 10006"/>
              <a:gd name="connsiteY3" fmla="*/ 10362 h 10382"/>
              <a:gd name="connsiteX4" fmla="*/ 6 w 10006"/>
              <a:gd name="connsiteY4" fmla="*/ 9334 h 10382"/>
              <a:gd name="connsiteX5" fmla="*/ 0 w 10006"/>
              <a:gd name="connsiteY5" fmla="*/ 0 h 1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6" h="10382">
                <a:moveTo>
                  <a:pt x="0" y="0"/>
                </a:moveTo>
                <a:lnTo>
                  <a:pt x="10006" y="9"/>
                </a:lnTo>
                <a:cubicBezTo>
                  <a:pt x="10008" y="2369"/>
                  <a:pt x="10004" y="4054"/>
                  <a:pt x="10006" y="6413"/>
                </a:cubicBezTo>
                <a:cubicBezTo>
                  <a:pt x="7507" y="10149"/>
                  <a:pt x="4067" y="10394"/>
                  <a:pt x="4038" y="10362"/>
                </a:cubicBezTo>
                <a:cubicBezTo>
                  <a:pt x="4002" y="10407"/>
                  <a:pt x="1781" y="10476"/>
                  <a:pt x="6" y="9334"/>
                </a:cubicBezTo>
                <a:cubicBezTo>
                  <a:pt x="3" y="6222"/>
                  <a:pt x="3" y="3112"/>
                  <a:pt x="0" y="0"/>
                </a:cubicBezTo>
                <a:close/>
              </a:path>
            </a:pathLst>
          </a:custGeom>
        </p:spPr>
        <p:txBody>
          <a:bodyPr/>
          <a:lstStyle>
            <a:lvl1pPr marL="271463" marR="0" indent="-271463" algn="l" defTabSz="914199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CF022B"/>
              </a:buClr>
              <a:buSzPct val="90000"/>
              <a:buFontTx/>
              <a:buBlip>
                <a:blip r:embed="rId2"/>
              </a:buBlip>
              <a:tabLst/>
              <a:defRPr/>
            </a:lvl1pPr>
          </a:lstStyle>
          <a:p>
            <a:r>
              <a:rPr lang="en-GB" dirty="0" smtClean="0"/>
              <a:t>Click on the icon to insert a picture</a:t>
            </a:r>
          </a:p>
          <a:p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fld id="{65BB484E-A0E1-46DE-84FD-537B8526E405}" type="datetime1">
              <a:rPr lang="en-US" smtClean="0"/>
              <a:t>11/7/2019</a:t>
            </a:fld>
            <a:endParaRPr lang="en-US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Connecteur droit 17"/>
          <p:cNvCxnSpPr/>
          <p:nvPr/>
        </p:nvCxnSpPr>
        <p:spPr bwMode="gray">
          <a:xfrm>
            <a:off x="708621" y="6538281"/>
            <a:ext cx="0" cy="98754"/>
          </a:xfrm>
          <a:prstGeom prst="line">
            <a:avLst/>
          </a:prstGeom>
          <a:ln w="28575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 bwMode="gray">
          <a:xfrm>
            <a:off x="1" y="1735560"/>
            <a:ext cx="12194116" cy="1773238"/>
            <a:chOff x="0" y="1958231"/>
            <a:chExt cx="9145587" cy="1773238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9" name="Freeform 20"/>
            <p:cNvSpPr>
              <a:spLocks/>
            </p:cNvSpPr>
            <p:nvPr/>
          </p:nvSpPr>
          <p:spPr bwMode="gray">
            <a:xfrm>
              <a:off x="3374982" y="2326531"/>
              <a:ext cx="5770605" cy="1333688"/>
            </a:xfrm>
            <a:custGeom>
              <a:avLst/>
              <a:gdLst>
                <a:gd name="T0" fmla="*/ 3469 w 3469"/>
                <a:gd name="T1" fmla="*/ 227 h 820"/>
                <a:gd name="T2" fmla="*/ 3469 w 3469"/>
                <a:gd name="T3" fmla="*/ 0 h 820"/>
                <a:gd name="T4" fmla="*/ 0 w 3469"/>
                <a:gd name="T5" fmla="*/ 813 h 820"/>
                <a:gd name="T6" fmla="*/ 3469 w 3469"/>
                <a:gd name="T7" fmla="*/ 227 h 820"/>
                <a:gd name="connsiteX0" fmla="*/ 10185 w 10185"/>
                <a:gd name="connsiteY0" fmla="*/ 2768 h 9954"/>
                <a:gd name="connsiteX1" fmla="*/ 10185 w 10185"/>
                <a:gd name="connsiteY1" fmla="*/ 0 h 9954"/>
                <a:gd name="connsiteX2" fmla="*/ 0 w 10185"/>
                <a:gd name="connsiteY2" fmla="*/ 9951 h 9954"/>
                <a:gd name="connsiteX3" fmla="*/ 10185 w 10185"/>
                <a:gd name="connsiteY3" fmla="*/ 2768 h 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85" h="9954">
                  <a:moveTo>
                    <a:pt x="10185" y="2768"/>
                  </a:moveTo>
                  <a:lnTo>
                    <a:pt x="10185" y="0"/>
                  </a:lnTo>
                  <a:cubicBezTo>
                    <a:pt x="7141" y="7012"/>
                    <a:pt x="3151" y="9402"/>
                    <a:pt x="0" y="9951"/>
                  </a:cubicBezTo>
                  <a:cubicBezTo>
                    <a:pt x="2891" y="10036"/>
                    <a:pt x="6659" y="8500"/>
                    <a:pt x="10185" y="2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gray">
            <a:xfrm>
              <a:off x="0" y="1958231"/>
              <a:ext cx="3479800" cy="1773238"/>
            </a:xfrm>
            <a:custGeom>
              <a:avLst/>
              <a:gdLst>
                <a:gd name="T0" fmla="*/ 3 w 2130"/>
                <a:gd name="T1" fmla="*/ 0 h 1086"/>
                <a:gd name="T2" fmla="*/ 0 w 2130"/>
                <a:gd name="T3" fmla="*/ 956 h 1086"/>
                <a:gd name="T4" fmla="*/ 2130 w 2130"/>
                <a:gd name="T5" fmla="*/ 1037 h 1086"/>
                <a:gd name="T6" fmla="*/ 3 w 2130"/>
                <a:gd name="T7" fmla="*/ 815 h 1086"/>
                <a:gd name="T8" fmla="*/ 3 w 2130"/>
                <a:gd name="T9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0" h="1086">
                  <a:moveTo>
                    <a:pt x="3" y="0"/>
                  </a:moveTo>
                  <a:cubicBezTo>
                    <a:pt x="0" y="956"/>
                    <a:pt x="0" y="956"/>
                    <a:pt x="0" y="956"/>
                  </a:cubicBezTo>
                  <a:cubicBezTo>
                    <a:pt x="0" y="956"/>
                    <a:pt x="927" y="1086"/>
                    <a:pt x="2130" y="1037"/>
                  </a:cubicBezTo>
                  <a:cubicBezTo>
                    <a:pt x="880" y="1028"/>
                    <a:pt x="3" y="815"/>
                    <a:pt x="3" y="81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/>
            </a:p>
          </p:txBody>
        </p:sp>
      </p:grpSp>
      <p:sp>
        <p:nvSpPr>
          <p:cNvPr id="24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735846" y="4218560"/>
            <a:ext cx="8601908" cy="424711"/>
          </a:xfrm>
        </p:spPr>
        <p:txBody>
          <a:bodyPr wrap="square" anchor="b">
            <a:spAutoFit/>
          </a:bodyPr>
          <a:lstStyle>
            <a:lvl1pPr algn="l">
              <a:defRPr sz="24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Title presentation</a:t>
            </a:r>
            <a:endParaRPr lang="fr-FR" dirty="0"/>
          </a:p>
        </p:txBody>
      </p:sp>
      <p:sp>
        <p:nvSpPr>
          <p:cNvPr id="25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28134" y="4654554"/>
            <a:ext cx="8609620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 algn="l">
              <a:spcBef>
                <a:spcPts val="411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Subtitle</a:t>
            </a:r>
            <a:endParaRPr lang="en-GB" noProof="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800523" y="6286978"/>
            <a:ext cx="747951" cy="4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84312"/>
            <a:ext cx="10784681" cy="46815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>
          <a:xfrm>
            <a:off x="725919" y="316180"/>
            <a:ext cx="10727165" cy="332546"/>
          </a:xfrm>
        </p:spPr>
        <p:txBody>
          <a:bodyPr anchor="ctr"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FDEF1C-2B33-4F48-BB0A-8C21D625B2AA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5919" y="656625"/>
            <a:ext cx="10727267" cy="269875"/>
          </a:xfrm>
          <a:prstGeom prst="rect">
            <a:avLst/>
          </a:prstGeom>
        </p:spPr>
        <p:txBody>
          <a:bodyPr vert="horz" lIns="0" tIns="45710" rIns="0" bIns="45710" rtlCol="0" anchor="ctr">
            <a:noAutofit/>
          </a:bodyPr>
          <a:lstStyle>
            <a:lvl1pPr mar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fr-FR" sz="1800" cap="all" smtClean="0">
                <a:solidFill>
                  <a:srgbClr val="CF022B"/>
                </a:solidFill>
                <a:latin typeface="+mj-lt"/>
                <a:ea typeface="+mj-ea"/>
                <a:cs typeface="+mj-cs"/>
              </a:defRPr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GB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GB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416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4" hasCustomPrompt="1"/>
          </p:nvPr>
        </p:nvSpPr>
        <p:spPr bwMode="gray">
          <a:xfrm>
            <a:off x="6288021" y="1484313"/>
            <a:ext cx="5184312" cy="46790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9" y="1484313"/>
            <a:ext cx="5216061" cy="46785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555A637-D9C8-4BDC-BD13-1DBC1CB2DC8F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rectangula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84312"/>
            <a:ext cx="5408084" cy="468153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9B4058-44C4-4C10-B05A-918209AA43FA}" type="datetime1">
              <a:rPr lang="en-US" smtClean="0"/>
              <a:t>11/7/2019</a:t>
            </a:fld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84033" y="1474789"/>
            <a:ext cx="5807967" cy="4691063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on the icon to insert a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5919" y="190698"/>
            <a:ext cx="10727165" cy="790031"/>
          </a:xfrm>
          <a:prstGeom prst="rect">
            <a:avLst/>
          </a:prstGeom>
        </p:spPr>
        <p:txBody>
          <a:bodyPr vert="horz" lIns="0" tIns="45710" rIns="0" bIns="45710" rtlCol="0" anchor="b">
            <a:noAutofit/>
          </a:bodyPr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6856029" y="6468453"/>
            <a:ext cx="1448217" cy="206104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l">
              <a:defRPr sz="1000">
                <a:solidFill>
                  <a:srgbClr val="464646"/>
                </a:solidFill>
              </a:defRPr>
            </a:lvl1pPr>
          </a:lstStyle>
          <a:p>
            <a:fld id="{DDF43951-6A5F-4154-A7F8-BCC96EAE65C0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08622" y="6502208"/>
            <a:ext cx="6059453" cy="162152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l">
              <a:defRPr sz="1000">
                <a:solidFill>
                  <a:srgbClr val="46464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62840" y="6502208"/>
            <a:ext cx="394968" cy="162152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r">
              <a:defRPr sz="1000">
                <a:solidFill>
                  <a:srgbClr val="464646"/>
                </a:solidFill>
              </a:defRPr>
            </a:lvl1pPr>
          </a:lstStyle>
          <a:p>
            <a:fld id="{34850878-A275-4AF4-9D47-68DD72D8098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Connecteur droit 10"/>
          <p:cNvCxnSpPr/>
          <p:nvPr/>
        </p:nvCxnSpPr>
        <p:spPr bwMode="gray">
          <a:xfrm>
            <a:off x="708621" y="6538281"/>
            <a:ext cx="0" cy="98754"/>
          </a:xfrm>
          <a:prstGeom prst="line">
            <a:avLst/>
          </a:prstGeom>
          <a:ln w="28575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 bwMode="gray">
          <a:xfrm>
            <a:off x="719667" y="1054174"/>
            <a:ext cx="855764" cy="0"/>
          </a:xfrm>
          <a:prstGeom prst="line">
            <a:avLst/>
          </a:prstGeom>
          <a:ln w="12700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gray">
          <a:xfrm>
            <a:off x="0" y="1"/>
            <a:ext cx="12191637" cy="107092"/>
          </a:xfrm>
          <a:prstGeom prst="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 bwMode="gray">
          <a:xfrm>
            <a:off x="687917" y="1484314"/>
            <a:ext cx="10784416" cy="4681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800523" y="6286978"/>
            <a:ext cx="747951" cy="4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199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71463" indent="-271463" algn="l" defTabSz="914199" rtl="0" eaLnBrk="1" latinLnBrk="0" hangingPunct="1">
        <a:spcBef>
          <a:spcPts val="1800"/>
        </a:spcBef>
        <a:buClr>
          <a:srgbClr val="CF022B"/>
        </a:buClr>
        <a:buSzPct val="90000"/>
        <a:buFontTx/>
        <a:buBlip>
          <a:blip r:embed="rId22"/>
        </a:buBlip>
        <a:tabLst/>
        <a:defRPr sz="2000" kern="1200" normalizeH="0" baseline="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242888" algn="l" defTabSz="914199" rtl="0" eaLnBrk="1" latinLnBrk="0" hangingPunct="1">
        <a:spcBef>
          <a:spcPts val="411"/>
        </a:spcBef>
        <a:buClr>
          <a:schemeClr val="accent4"/>
        </a:buClr>
        <a:buSzPct val="100000"/>
        <a:buFont typeface="Wingdings" panose="05000000000000000000" pitchFamily="2" charset="2"/>
        <a:buChar char="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9013" marR="0" indent="-203200" algn="l" defTabSz="725488" rtl="0" eaLnBrk="1" fontAlgn="auto" latinLnBrk="0" hangingPunct="1">
        <a:lnSpc>
          <a:spcPct val="100000"/>
        </a:lnSpc>
        <a:spcBef>
          <a:spcPts val="411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lang="fr-FR" sz="1600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90600" indent="-206375" algn="l" defTabSz="914199" rtl="0" eaLnBrk="1" latinLnBrk="0" hangingPunct="1">
        <a:spcBef>
          <a:spcPts val="0"/>
        </a:spcBef>
        <a:buFont typeface="Calibri" panose="020F0502020204030204" pitchFamily="34" charset="0"/>
        <a:buChar char="‐"/>
        <a:tabLst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985838" marR="0" indent="-198438" algn="l" defTabSz="91419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88900" algn="l" defTabSz="914199" rtl="0" eaLnBrk="1" latinLnBrk="0" hangingPunct="1">
        <a:spcBef>
          <a:spcPct val="20000"/>
        </a:spcBef>
        <a:buFont typeface="Calibri" panose="020F0502020204030204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0" algn="l" defTabSz="914199" rtl="0" eaLnBrk="1" latinLnBrk="0" hangingPunct="1">
        <a:spcBef>
          <a:spcPct val="20000"/>
        </a:spcBef>
        <a:buFont typeface="Calibri" panose="020F0502020204030204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45" indent="-228550" algn="l" defTabSz="9141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45" indent="-228550" algn="l" defTabSz="9141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0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9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9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8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8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96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96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95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5919" y="190698"/>
            <a:ext cx="10727165" cy="790031"/>
          </a:xfrm>
          <a:prstGeom prst="rect">
            <a:avLst/>
          </a:prstGeom>
        </p:spPr>
        <p:txBody>
          <a:bodyPr vert="horz" lIns="0" tIns="45710" rIns="0" bIns="45710" rtlCol="0" anchor="b">
            <a:noAutofit/>
          </a:bodyPr>
          <a:lstStyle/>
          <a:p>
            <a:r>
              <a:rPr lang="en-GB" noProof="0" dirty="0" smtClean="0"/>
              <a:t>Title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6856029" y="6468453"/>
            <a:ext cx="1448217" cy="206104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l">
              <a:defRPr sz="1000">
                <a:solidFill>
                  <a:srgbClr val="464646"/>
                </a:solidFill>
              </a:defRPr>
            </a:lvl1pPr>
          </a:lstStyle>
          <a:p>
            <a:fld id="{3D357861-0E8D-48EB-9D5E-6B5325FA9C15}" type="datetime1">
              <a:rPr lang="en-US" smtClean="0"/>
              <a:t>11/7/2019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08622" y="6502208"/>
            <a:ext cx="6059453" cy="162152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l">
              <a:defRPr sz="1000">
                <a:solidFill>
                  <a:srgbClr val="464646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62840" y="6502208"/>
            <a:ext cx="394968" cy="162152"/>
          </a:xfrm>
          <a:prstGeom prst="rect">
            <a:avLst/>
          </a:prstGeom>
        </p:spPr>
        <p:txBody>
          <a:bodyPr vert="horz" lIns="0" tIns="45710" rIns="0" bIns="45710" rtlCol="0" anchor="ctr"/>
          <a:lstStyle>
            <a:lvl1pPr algn="r">
              <a:defRPr sz="1000">
                <a:solidFill>
                  <a:srgbClr val="464646"/>
                </a:solidFill>
              </a:defRPr>
            </a:lvl1pPr>
          </a:lstStyle>
          <a:p>
            <a:fld id="{AF43E6FD-AB27-4108-A2FC-346BB5F75E3F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 bwMode="gray">
          <a:xfrm>
            <a:off x="708621" y="6538281"/>
            <a:ext cx="0" cy="98754"/>
          </a:xfrm>
          <a:prstGeom prst="line">
            <a:avLst/>
          </a:prstGeom>
          <a:ln w="28575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 bwMode="gray">
          <a:xfrm>
            <a:off x="719667" y="1054174"/>
            <a:ext cx="855764" cy="0"/>
          </a:xfrm>
          <a:prstGeom prst="line">
            <a:avLst/>
          </a:prstGeom>
          <a:ln w="12700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gray">
          <a:xfrm>
            <a:off x="0" y="1"/>
            <a:ext cx="12191637" cy="107092"/>
          </a:xfrm>
          <a:prstGeom prst="rect">
            <a:avLst/>
          </a:prstGeom>
          <a:solidFill>
            <a:srgbClr val="CF0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rgbClr val="FFFFFF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 bwMode="gray">
          <a:xfrm>
            <a:off x="687917" y="1484314"/>
            <a:ext cx="10784416" cy="4681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Text level one</a:t>
            </a:r>
          </a:p>
          <a:p>
            <a:pPr lvl="1"/>
            <a:r>
              <a:rPr lang="en-GB" noProof="0" dirty="0" smtClean="0"/>
              <a:t>Text level two</a:t>
            </a:r>
          </a:p>
          <a:p>
            <a:pPr lvl="2"/>
            <a:r>
              <a:rPr lang="en-GB" noProof="0" dirty="0" smtClean="0"/>
              <a:t>Text level three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800523" y="6286978"/>
            <a:ext cx="747951" cy="4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199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71463" indent="-271463" algn="l" defTabSz="914199" rtl="0" eaLnBrk="1" latinLnBrk="0" hangingPunct="1">
        <a:spcBef>
          <a:spcPts val="1800"/>
        </a:spcBef>
        <a:buClr>
          <a:srgbClr val="CF022B"/>
        </a:buClr>
        <a:buSzPct val="90000"/>
        <a:buFontTx/>
        <a:buBlip>
          <a:blip r:embed="rId20"/>
        </a:buBlip>
        <a:tabLst/>
        <a:defRPr sz="2000" kern="1200" normalizeH="0" baseline="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242888" algn="l" defTabSz="914199" rtl="0" eaLnBrk="1" latinLnBrk="0" hangingPunct="1">
        <a:spcBef>
          <a:spcPts val="411"/>
        </a:spcBef>
        <a:buClr>
          <a:schemeClr val="accent4"/>
        </a:buClr>
        <a:buSzPct val="100000"/>
        <a:buFont typeface="Wingdings" panose="05000000000000000000" pitchFamily="2" charset="2"/>
        <a:buChar char="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9013" marR="0" indent="-203200" algn="l" defTabSz="725488" rtl="0" eaLnBrk="1" fontAlgn="auto" latinLnBrk="0" hangingPunct="1">
        <a:lnSpc>
          <a:spcPct val="100000"/>
        </a:lnSpc>
        <a:spcBef>
          <a:spcPts val="411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lang="fr-FR" sz="1600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90600" indent="-206375" algn="l" defTabSz="914199" rtl="0" eaLnBrk="1" latinLnBrk="0" hangingPunct="1">
        <a:spcBef>
          <a:spcPts val="0"/>
        </a:spcBef>
        <a:buFont typeface="Calibri" panose="020F0502020204030204" pitchFamily="34" charset="0"/>
        <a:buChar char="‐"/>
        <a:tabLst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985838" marR="0" indent="-198438" algn="l" defTabSz="91419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88900" algn="l" defTabSz="914199" rtl="0" eaLnBrk="1" latinLnBrk="0" hangingPunct="1">
        <a:spcBef>
          <a:spcPct val="20000"/>
        </a:spcBef>
        <a:buFont typeface="Calibri" panose="020F0502020204030204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0" algn="l" defTabSz="914199" rtl="0" eaLnBrk="1" latinLnBrk="0" hangingPunct="1">
        <a:spcBef>
          <a:spcPct val="20000"/>
        </a:spcBef>
        <a:buFont typeface="Calibri" panose="020F0502020204030204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45" indent="-228550" algn="l" defTabSz="9141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45" indent="-228550" algn="l" defTabSz="9141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0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9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9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8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8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96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96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95" algn="l" defTabSz="914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ibhavG10" TargetMode="External"/><Relationship Id="rId2" Type="http://schemas.openxmlformats.org/officeDocument/2006/relationships/hyperlink" Target="http://www.linkedin.com/in/vg-cloud-world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hyperlink" Target="https://cloud.docker.com/u/vaibhav201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tacoda.com/courses/docker/playground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ibhavG10/docker-labs-basic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sites/default/files/Docker_CheatSheet_08.09.2016_0.pdf" TargetMode="External"/><Relationship Id="rId2" Type="http://schemas.openxmlformats.org/officeDocument/2006/relationships/hyperlink" Target="https://docs.docker.com/compose/overview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labs.play-with-docker.com/" TargetMode="External"/><Relationship Id="rId4" Type="http://schemas.openxmlformats.org/officeDocument/2006/relationships/hyperlink" Target="https://forums.docker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9070180" y="4659134"/>
            <a:ext cx="4244976" cy="666849"/>
          </a:xfrm>
        </p:spPr>
        <p:txBody>
          <a:bodyPr/>
          <a:lstStyle/>
          <a:p>
            <a:r>
              <a:rPr lang="en-US" dirty="0" smtClean="0"/>
              <a:t>Vaibhav/Pardeep</a:t>
            </a:r>
          </a:p>
          <a:p>
            <a:r>
              <a:rPr lang="en-US" dirty="0" smtClean="0"/>
              <a:t>Cloud COE Team</a:t>
            </a:r>
            <a:endParaRPr lang="en-US" dirty="0"/>
          </a:p>
        </p:txBody>
      </p:sp>
      <p:pic>
        <p:nvPicPr>
          <p:cNvPr id="13" name="Picture 2" descr="Image result for docker sli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34" y="3524865"/>
            <a:ext cx="4831071" cy="333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5281688" y="4487055"/>
            <a:ext cx="5522510" cy="72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469044" y="3384653"/>
            <a:ext cx="5445126" cy="1109663"/>
          </a:xfrm>
        </p:spPr>
        <p:txBody>
          <a:bodyPr/>
          <a:lstStyle/>
          <a:p>
            <a:pPr algn="l"/>
            <a:r>
              <a:rPr lang="en-US" dirty="0" smtClean="0"/>
              <a:t>Labs on Docker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helps to provide developer environment as close as possible to production by deploying container based services on its own environment.</a:t>
            </a:r>
          </a:p>
          <a:p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also provide fast &amp; flexible development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" t="23697" r="61407" b="61839"/>
          <a:stretch/>
        </p:blipFill>
        <p:spPr bwMode="auto">
          <a:xfrm>
            <a:off x="943897" y="2462981"/>
            <a:ext cx="3775588" cy="7964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0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The application isolation abilities of Docker allows consolidating multiple servers to save on cost. Docker provides far denser server consolidation than you can get with VMs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54232" r="64654" b="24072"/>
          <a:stretch/>
        </p:blipFill>
        <p:spPr bwMode="auto">
          <a:xfrm>
            <a:off x="973393" y="4144296"/>
            <a:ext cx="3421625" cy="11946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" y="1220130"/>
            <a:ext cx="12011025" cy="5444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9" y="394681"/>
            <a:ext cx="6286500" cy="752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8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Using Docker, it was easy and inexpensive to create isolated environments for running multiple instances of app tiers for each tenant.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E.g. for every customer(tenant) you can customize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gmail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look &amp; feel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Note: Multi-tenancy is an architecture in which a single instance of a software application serves multiple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" t="79946" r="65392" b="5322"/>
          <a:stretch/>
        </p:blipFill>
        <p:spPr bwMode="auto">
          <a:xfrm>
            <a:off x="943897" y="5560142"/>
            <a:ext cx="3377380" cy="81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provides a consistent environment for the application from dev through production, easing the code development and deployment pipeline</a:t>
            </a:r>
          </a:p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Achieve zero change in application runtime environments across dev through production.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3" t="929" r="1476" b="77107"/>
          <a:stretch/>
        </p:blipFill>
        <p:spPr bwMode="auto">
          <a:xfrm>
            <a:off x="7934632" y="1209368"/>
            <a:ext cx="2772697" cy="12093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Using Docker we can run two REST API servers, both of which use flask. But, each of them uses a slightly different version of flask and other such dependencies. </a:t>
            </a:r>
          </a:p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Easily avoid dependency hell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8" t="22357" r="1034" b="54072"/>
          <a:stretch/>
        </p:blipFill>
        <p:spPr bwMode="auto">
          <a:xfrm>
            <a:off x="7964129" y="2389239"/>
            <a:ext cx="2787445" cy="12978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1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Create a separate production like environment in minute and troubleshoot 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3" t="60660" r="1624" b="20859"/>
          <a:stretch/>
        </p:blipFill>
        <p:spPr bwMode="auto">
          <a:xfrm>
            <a:off x="7197213" y="4498258"/>
            <a:ext cx="3495368" cy="1017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No Need to order new hardware for development</a:t>
            </a:r>
          </a:p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By creating just a container for the process and not booting up an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OS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7" t="79142" r="1476" b="2376"/>
          <a:stretch/>
        </p:blipFill>
        <p:spPr bwMode="auto">
          <a:xfrm>
            <a:off x="8214852" y="5515896"/>
            <a:ext cx="2492477" cy="10176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Momentum (Mar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132"/>
          <a:stretch/>
        </p:blipFill>
        <p:spPr>
          <a:xfrm>
            <a:off x="557808" y="1282889"/>
            <a:ext cx="10511244" cy="43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lab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87" y="521546"/>
            <a:ext cx="8377083" cy="56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19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6563366" y="2431437"/>
            <a:ext cx="1887123" cy="444497"/>
          </a:xfrm>
        </p:spPr>
        <p:txBody>
          <a:bodyPr/>
          <a:lstStyle/>
          <a:p>
            <a:pPr marL="0" indent="0" algn="r">
              <a:buNone/>
            </a:pPr>
            <a:r>
              <a:rPr lang="en-US" sz="3200" dirty="0" smtClean="0"/>
              <a:t>Let’s Start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14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41598" y="2382254"/>
            <a:ext cx="3621506" cy="32725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677165" y="2823311"/>
            <a:ext cx="6716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Name: </a:t>
            </a:r>
            <a:r>
              <a:rPr lang="en-US" dirty="0" smtClean="0"/>
              <a:t>Vaibhav Gupta</a:t>
            </a:r>
          </a:p>
          <a:p>
            <a:r>
              <a:rPr lang="en-US" dirty="0">
                <a:solidFill>
                  <a:srgbClr val="0070C0"/>
                </a:solidFill>
              </a:rPr>
              <a:t>Designation: </a:t>
            </a:r>
            <a:r>
              <a:rPr lang="en-US" dirty="0" smtClean="0"/>
              <a:t>Consultant Architect</a:t>
            </a:r>
          </a:p>
          <a:p>
            <a:r>
              <a:rPr lang="en-US" dirty="0">
                <a:solidFill>
                  <a:srgbClr val="0070C0"/>
                </a:solidFill>
              </a:rPr>
              <a:t>Team: </a:t>
            </a:r>
            <a:r>
              <a:rPr lang="en-US" dirty="0" smtClean="0"/>
              <a:t>Cloud COE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Experience (</a:t>
            </a:r>
            <a:r>
              <a:rPr lang="en-US" dirty="0" err="1" smtClean="0">
                <a:solidFill>
                  <a:srgbClr val="0070C0"/>
                </a:solidFill>
              </a:rPr>
              <a:t>Yrs</a:t>
            </a:r>
            <a:r>
              <a:rPr lang="en-US" dirty="0" smtClean="0">
                <a:solidFill>
                  <a:srgbClr val="0070C0"/>
                </a:solidFill>
              </a:rPr>
              <a:t>): </a:t>
            </a:r>
            <a:r>
              <a:rPr lang="en-US" dirty="0" smtClean="0"/>
              <a:t>12.5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Expertise: </a:t>
            </a:r>
            <a:r>
              <a:rPr lang="en-US" dirty="0" smtClean="0"/>
              <a:t>Docker | K8s | Cloud | </a:t>
            </a:r>
            <a:r>
              <a:rPr lang="en-US" dirty="0"/>
              <a:t>Devops </a:t>
            </a:r>
            <a:r>
              <a:rPr lang="en-US" dirty="0" smtClean="0"/>
              <a:t>| Microservices | Server less | Migration | Presales | Consulting</a:t>
            </a:r>
          </a:p>
          <a:p>
            <a:r>
              <a:rPr lang="en-US" dirty="0">
                <a:solidFill>
                  <a:srgbClr val="0070C0"/>
                </a:solidFill>
              </a:rPr>
              <a:t>LinkedIn: </a:t>
            </a:r>
            <a:r>
              <a:rPr lang="en-US" dirty="0" smtClean="0">
                <a:hlinkClick r:id="rId2"/>
              </a:rPr>
              <a:t>www.linkedin.com/in/vg-cloud-world</a:t>
            </a:r>
            <a:endParaRPr lang="en-US" dirty="0" smtClean="0"/>
          </a:p>
          <a:p>
            <a:r>
              <a:rPr lang="en-US" dirty="0" err="1">
                <a:solidFill>
                  <a:srgbClr val="0070C0"/>
                </a:solidFill>
              </a:rPr>
              <a:t>Github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github.com/VaibhavG10</a:t>
            </a:r>
            <a:endParaRPr lang="en-US" dirty="0" smtClean="0"/>
          </a:p>
          <a:p>
            <a:r>
              <a:rPr lang="en-US" dirty="0" err="1">
                <a:solidFill>
                  <a:srgbClr val="0070C0"/>
                </a:solidFill>
              </a:rPr>
              <a:t>Dockerhub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>
                <a:hlinkClick r:id="rId4"/>
              </a:rPr>
              <a:t>https://cloud.docker.com/u/vaibhav2016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t="880" r="587" b="-880"/>
          <a:stretch/>
        </p:blipFill>
        <p:spPr>
          <a:xfrm>
            <a:off x="1055659" y="2823311"/>
            <a:ext cx="3193383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 &amp;  Account </a:t>
            </a:r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Goto</a:t>
            </a:r>
            <a:r>
              <a:rPr lang="en-US" sz="3200" dirty="0"/>
              <a:t>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www.katacoda.com/courses/docker/playground</a:t>
            </a:r>
            <a:r>
              <a:rPr lang="en-US" sz="3200" dirty="0" smtClean="0"/>
              <a:t> portal</a:t>
            </a:r>
          </a:p>
          <a:p>
            <a:r>
              <a:rPr lang="en-US" sz="3200" dirty="0" smtClean="0"/>
              <a:t>Create your account here.</a:t>
            </a:r>
          </a:p>
          <a:p>
            <a:r>
              <a:rPr lang="en-US" sz="3200" dirty="0" smtClean="0"/>
              <a:t>Please wait do not run </a:t>
            </a:r>
            <a:r>
              <a:rPr lang="en-US" sz="3200" dirty="0" err="1" smtClean="0"/>
              <a:t>redis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236538" lvl="1" indent="0">
              <a:buClrTx/>
              <a:buNone/>
            </a:pP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236538" lvl="1" indent="0">
              <a:buClrTx/>
              <a:buNone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Download files from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github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git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clone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hlinkClick r:id="rId2"/>
              </a:rPr>
              <a:t>github.com/VaibhavG10/docker-labs-basic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cd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-labs-basic/</a:t>
            </a:r>
          </a:p>
          <a:p>
            <a:pPr marL="633413" lvl="1" indent="-396875">
              <a:buClrTx/>
              <a:buFont typeface="+mj-lt"/>
              <a:buAutoNum type="romanLcPeriod"/>
            </a:pP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236538" lvl="1" indent="0">
              <a:buClrTx/>
              <a:buNone/>
            </a:pP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Common 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1: Download Files</a:t>
            </a:r>
            <a:endParaRPr lang="en-US" sz="2400" dirty="0"/>
          </a:p>
        </p:txBody>
      </p: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6179234" y="1571944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Open Playground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vi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file.txt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Press “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” for edit mode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Paste copied data 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Press “esc”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Write “: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wq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” to save &amp;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exit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9234" y="111990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2(O): How to Create &amp; Save file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20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Lab1: </a:t>
            </a:r>
            <a:r>
              <a:rPr lang="en-US" dirty="0"/>
              <a:t>Deploying Your First Docker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Learn how to launch containers using Docker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</a:p>
          <a:p>
            <a:r>
              <a:rPr lang="en-US" dirty="0" smtClean="0"/>
              <a:t>Interactive mode</a:t>
            </a:r>
            <a:endParaRPr lang="en-US" dirty="0"/>
          </a:p>
          <a:p>
            <a:r>
              <a:rPr lang="en-US" dirty="0"/>
              <a:t>Container in the background </a:t>
            </a:r>
            <a:endParaRPr lang="en-US" dirty="0" smtClean="0"/>
          </a:p>
          <a:p>
            <a:r>
              <a:rPr lang="en-US" dirty="0"/>
              <a:t>Start container with name </a:t>
            </a:r>
            <a:endParaRPr lang="en-US" dirty="0" smtClean="0"/>
          </a:p>
          <a:p>
            <a:r>
              <a:rPr lang="en-US" dirty="0"/>
              <a:t>Port </a:t>
            </a:r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ocker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pull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busybox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run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busybox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echo hello world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–a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Lab1: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1: Hello World</a:t>
            </a:r>
            <a:endParaRPr lang="en-US" sz="2400" dirty="0"/>
          </a:p>
        </p:txBody>
      </p: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6179234" y="1571944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run -it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ubuntu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bash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hostname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exit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ps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–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9234" y="111990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2: </a:t>
            </a:r>
            <a:r>
              <a:rPr lang="en-US" sz="2400" dirty="0"/>
              <a:t>Interactive docker </a:t>
            </a:r>
            <a:r>
              <a:rPr lang="en-US" sz="2400" dirty="0" smtClean="0"/>
              <a:t>container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66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9" grpId="0" animBg="1"/>
      <p:bldP spid="17" grpId="0" build="p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-d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ubuntu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bash -c "while true; do ping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8.8.8.8;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done"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ps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Lab1: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3: </a:t>
            </a:r>
            <a:r>
              <a:rPr lang="en-US" sz="2400" dirty="0"/>
              <a:t>Container in the background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6179234" y="1571944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-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 --name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myubuntu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ubuntu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bash -c "while true; do ping 8.8.8.8; done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ps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|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grep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myubuntu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kill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myubuntu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9234" y="111990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4: </a:t>
            </a:r>
            <a:r>
              <a:rPr lang="en-US" sz="2400" dirty="0"/>
              <a:t>Start </a:t>
            </a:r>
            <a:r>
              <a:rPr lang="en-US" sz="2400" dirty="0" smtClean="0"/>
              <a:t>container with </a:t>
            </a:r>
            <a:r>
              <a:rPr lang="en-US" sz="240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29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9" grpId="0" animBg="1"/>
      <p:bldP spid="17" grpId="0" build="p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run -d -p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8080:80 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--name webserver-1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-d -p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8081:80 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--name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webserver-2 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curl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docker:8080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curl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docker:8081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Lab1: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5: </a:t>
            </a:r>
            <a:r>
              <a:rPr lang="en-US" sz="2400" dirty="0"/>
              <a:t>Port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688" t="1294" r="7191" b="21480"/>
          <a:stretch/>
        </p:blipFill>
        <p:spPr>
          <a:xfrm>
            <a:off x="4100052" y="3419476"/>
            <a:ext cx="7433188" cy="2642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65" y="574011"/>
            <a:ext cx="4791075" cy="1924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Up Arrow 5"/>
          <p:cNvSpPr/>
          <p:nvPr/>
        </p:nvSpPr>
        <p:spPr>
          <a:xfrm>
            <a:off x="6729569" y="2278363"/>
            <a:ext cx="912087" cy="1080139"/>
          </a:xfrm>
          <a:prstGeom prst="up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6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Lab2: </a:t>
            </a:r>
            <a:r>
              <a:rPr lang="en-US" dirty="0" smtClean="0"/>
              <a:t>Docker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Learn how to build and launch your own container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Learn how to create a </a:t>
            </a:r>
            <a:r>
              <a:rPr lang="en-US" dirty="0" err="1" smtClean="0"/>
              <a:t>docker</a:t>
            </a:r>
            <a:r>
              <a:rPr lang="en-US" dirty="0" smtClean="0"/>
              <a:t> image from running container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custom docker image</a:t>
            </a:r>
          </a:p>
          <a:p>
            <a:r>
              <a:rPr lang="en-US" dirty="0" smtClean="0"/>
              <a:t>Tag &amp; Version</a:t>
            </a:r>
          </a:p>
          <a:p>
            <a:r>
              <a:rPr lang="en-US" dirty="0" smtClean="0"/>
              <a:t> Run a container from created docker image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Docker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75" t="24781" r="4573"/>
          <a:stretch/>
        </p:blipFill>
        <p:spPr>
          <a:xfrm>
            <a:off x="1032386" y="2433484"/>
            <a:ext cx="9202995" cy="36115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Image result for docker 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883" y="190698"/>
            <a:ext cx="6327382" cy="23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6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338137"/>
            <a:ext cx="90011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0"/>
            <a:ext cx="12068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 txBox="1">
            <a:spLocks/>
          </p:cNvSpPr>
          <p:nvPr/>
        </p:nvSpPr>
        <p:spPr>
          <a:xfrm>
            <a:off x="656709" y="658858"/>
            <a:ext cx="6286589" cy="6070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b="1" dirty="0" smtClean="0"/>
              <a:t>Agenda</a:t>
            </a:r>
            <a:endParaRPr lang="en-US" b="1" dirty="0"/>
          </a:p>
        </p:txBody>
      </p:sp>
      <p:sp>
        <p:nvSpPr>
          <p:cNvPr id="5" name="Text Placeholder 19"/>
          <p:cNvSpPr txBox="1">
            <a:spLocks/>
          </p:cNvSpPr>
          <p:nvPr/>
        </p:nvSpPr>
        <p:spPr>
          <a:xfrm>
            <a:off x="1011550" y="1901952"/>
            <a:ext cx="10288796" cy="411671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 smtClean="0"/>
              <a:t>Introduction</a:t>
            </a:r>
            <a:endParaRPr lang="de-CH" dirty="0" smtClean="0"/>
          </a:p>
          <a:p>
            <a:r>
              <a:rPr lang="en-US" dirty="0"/>
              <a:t>Onboarding &amp;  Account creation </a:t>
            </a:r>
            <a:endParaRPr lang="de-CH" dirty="0" smtClean="0"/>
          </a:p>
          <a:p>
            <a:r>
              <a:rPr lang="en-US" dirty="0" smtClean="0"/>
              <a:t>Lab 1 : </a:t>
            </a:r>
            <a:r>
              <a:rPr lang="en-US" dirty="0"/>
              <a:t>Deploying Your First Docker Container</a:t>
            </a:r>
          </a:p>
          <a:p>
            <a:r>
              <a:rPr lang="en-US" dirty="0"/>
              <a:t>Lab </a:t>
            </a:r>
            <a:r>
              <a:rPr lang="en-US" dirty="0" smtClean="0"/>
              <a:t>2: Building </a:t>
            </a:r>
            <a:r>
              <a:rPr lang="en-US" dirty="0"/>
              <a:t>Container Images</a:t>
            </a:r>
          </a:p>
          <a:p>
            <a:r>
              <a:rPr lang="en-US" dirty="0"/>
              <a:t>Lab </a:t>
            </a:r>
            <a:r>
              <a:rPr lang="en-US" dirty="0" smtClean="0"/>
              <a:t>3: Persisting </a:t>
            </a:r>
            <a:r>
              <a:rPr lang="en-US" dirty="0"/>
              <a:t>Data Using Volumes</a:t>
            </a:r>
          </a:p>
          <a:p>
            <a:r>
              <a:rPr lang="en-US" dirty="0"/>
              <a:t>Lab </a:t>
            </a:r>
            <a:r>
              <a:rPr lang="en-US" dirty="0" smtClean="0"/>
              <a:t>4: See </a:t>
            </a:r>
            <a:r>
              <a:rPr lang="en-US" dirty="0"/>
              <a:t>Container Metrics With Docker </a:t>
            </a:r>
            <a:r>
              <a:rPr lang="en-US" dirty="0" smtClean="0"/>
              <a:t>Stats</a:t>
            </a:r>
          </a:p>
          <a:p>
            <a:r>
              <a:rPr lang="de-CH" dirty="0" smtClean="0"/>
              <a:t>Lab6(O</a:t>
            </a:r>
            <a:r>
              <a:rPr lang="de-CH" dirty="0"/>
              <a:t>): </a:t>
            </a:r>
            <a:r>
              <a:rPr lang="en-US" dirty="0" smtClean="0"/>
              <a:t>Useful </a:t>
            </a:r>
            <a:r>
              <a:rPr lang="en-US" dirty="0"/>
              <a:t>Commands</a:t>
            </a:r>
            <a:endParaRPr lang="en-US" dirty="0" smtClean="0"/>
          </a:p>
          <a:p>
            <a:r>
              <a:rPr lang="en-US" dirty="0"/>
              <a:t>Q n A</a:t>
            </a:r>
          </a:p>
          <a:p>
            <a:r>
              <a:rPr lang="en-US" dirty="0"/>
              <a:t>Summary and Next Steps</a:t>
            </a:r>
            <a:endParaRPr lang="de-CH" dirty="0" smtClean="0"/>
          </a:p>
          <a:p>
            <a:endParaRPr lang="de-CH" dirty="0" smtClean="0"/>
          </a:p>
          <a:p>
            <a:pPr lvl="1"/>
            <a:endParaRPr lang="de-CH" dirty="0" smtClean="0"/>
          </a:p>
          <a:p>
            <a:pPr lvl="1"/>
            <a:endParaRPr lang="de-CH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cd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-labs-basic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/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build -t nginx-image:v01 .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images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Lab2: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1: Build Image from </a:t>
            </a:r>
            <a:r>
              <a:rPr lang="en-US" sz="2400" dirty="0" err="1" smtClean="0"/>
              <a:t>Dockerfile</a:t>
            </a:r>
            <a:endParaRPr lang="en-US" sz="2400" dirty="0"/>
          </a:p>
        </p:txBody>
      </p: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6179234" y="1571944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-d -p 80:80 nginx-image:v01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9234" y="111990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2: </a:t>
            </a:r>
            <a:r>
              <a:rPr lang="en-US" sz="2400" dirty="0"/>
              <a:t>Run a container from image</a:t>
            </a:r>
          </a:p>
        </p:txBody>
      </p:sp>
    </p:spTree>
    <p:extLst>
      <p:ext uri="{BB962C8B-B14F-4D97-AF65-F5344CB8AC3E}">
        <p14:creationId xmlns:p14="http://schemas.microsoft.com/office/powerpoint/2010/main" val="2997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Docker 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37"/>
          <a:stretch/>
        </p:blipFill>
        <p:spPr>
          <a:xfrm>
            <a:off x="104775" y="1405719"/>
            <a:ext cx="11982450" cy="5197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6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&amp; Container Registry</a:t>
            </a:r>
          </a:p>
        </p:txBody>
      </p:sp>
      <p:pic>
        <p:nvPicPr>
          <p:cNvPr id="1026" name="Picture 2" descr="Image result for what is docker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44" y="1690688"/>
            <a:ext cx="10083564" cy="438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1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Docker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91" t="7191" r="8270" b="5093"/>
          <a:stretch/>
        </p:blipFill>
        <p:spPr>
          <a:xfrm>
            <a:off x="1187355" y="1364776"/>
            <a:ext cx="9894627" cy="4804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Docker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450" t="6815" r="8032" b="5477"/>
          <a:stretch/>
        </p:blipFill>
        <p:spPr>
          <a:xfrm>
            <a:off x="1188719" y="1362456"/>
            <a:ext cx="9893808" cy="4843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9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Docker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86" t="6929" r="6152" b="5605"/>
          <a:stretch/>
        </p:blipFill>
        <p:spPr>
          <a:xfrm>
            <a:off x="1188720" y="1362456"/>
            <a:ext cx="9893808" cy="48032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Docker </a:t>
            </a:r>
            <a:r>
              <a:rPr lang="de-CH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24" t="7112" r="7281" b="6058"/>
          <a:stretch/>
        </p:blipFill>
        <p:spPr>
          <a:xfrm>
            <a:off x="1188720" y="1362456"/>
            <a:ext cx="9893808" cy="48025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6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-d  --name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 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-p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8082:80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commit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-new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images |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grep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-new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Lab2: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3: Create Image from Container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7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Lab3: </a:t>
            </a:r>
            <a:r>
              <a:rPr lang="en-US" dirty="0"/>
              <a:t>Persisting Data Using 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Learn how to persist and share data between containers using Volumes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Attach Volume to </a:t>
            </a:r>
            <a:r>
              <a:rPr lang="en-US" dirty="0" smtClean="0"/>
              <a:t>container</a:t>
            </a:r>
            <a:endParaRPr lang="en-US" dirty="0"/>
          </a:p>
          <a:p>
            <a:r>
              <a:rPr lang="en-US" dirty="0" smtClean="0"/>
              <a:t>Attach </a:t>
            </a:r>
            <a:r>
              <a:rPr lang="en-US" dirty="0"/>
              <a:t>Volume to another container using "--volumes-from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0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633413" lvl="1" indent="-396875">
              <a:buClrTx/>
              <a:buFont typeface="+mj-lt"/>
              <a:buAutoNum type="romanLcPeriod"/>
            </a:pPr>
            <a:endParaRPr lang="en-US" sz="2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mkdir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 /data 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run -d -v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/data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:/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usr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/share/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/html -p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8083:80 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--name 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curl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docker:8083/test.html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echo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helloworld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"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&gt;&gt; test.html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docker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cp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test.html 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:/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usr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/share/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/html/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curl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</a:rPr>
              <a:t>docker:8083/test.html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Lab3: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1: Attach host volume</a:t>
            </a:r>
            <a:endParaRPr lang="en-US" sz="2400" dirty="0"/>
          </a:p>
        </p:txBody>
      </p: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6179234" y="1571944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-d -p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8084:80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--name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newweb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--volumes-from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     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curl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docker:8084/test.html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9234" y="111990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2: volume from other container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18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55" r="228"/>
          <a:stretch/>
        </p:blipFill>
        <p:spPr>
          <a:xfrm>
            <a:off x="124236" y="1323833"/>
            <a:ext cx="11943528" cy="4935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92024"/>
            <a:ext cx="10725912" cy="786384"/>
          </a:xfrm>
        </p:spPr>
        <p:txBody>
          <a:bodyPr vert="horz" lIns="0" tIns="45710" rIns="0" bIns="45710" rtlCol="0" anchor="b">
            <a:noAutofit/>
          </a:bodyPr>
          <a:lstStyle/>
          <a:p>
            <a:r>
              <a:rPr lang="de-CH" dirty="0"/>
              <a:t>Lab4: </a:t>
            </a:r>
            <a:r>
              <a:rPr lang="en-US" dirty="0"/>
              <a:t>See Container </a:t>
            </a:r>
            <a:r>
              <a:rPr lang="en-US" dirty="0" smtClean="0"/>
              <a:t>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Check different Docker commands to manage container lifecycle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smtClean="0"/>
              <a:t>out different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</a:p>
          <a:p>
            <a:r>
              <a:rPr lang="en-US" dirty="0" smtClean="0"/>
              <a:t>Difference b/w stop &amp; kill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run -d  --name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 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-p 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8085:80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stop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start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kill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rm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 -f 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-container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ps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  <a:p>
            <a:pPr marL="236538" lvl="1" indent="0">
              <a:buClrTx/>
              <a:buNone/>
            </a:pP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 4: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1: </a:t>
            </a:r>
            <a:r>
              <a:rPr lang="en-US" sz="2400" dirty="0"/>
              <a:t>Docker Lifecycle</a:t>
            </a:r>
          </a:p>
        </p:txBody>
      </p:sp>
    </p:spTree>
    <p:extLst>
      <p:ext uri="{BB962C8B-B14F-4D97-AF65-F5344CB8AC3E}">
        <p14:creationId xmlns:p14="http://schemas.microsoft.com/office/powerpoint/2010/main" val="36328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804862"/>
            <a:ext cx="88963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92024"/>
            <a:ext cx="10725912" cy="786384"/>
          </a:xfrm>
        </p:spPr>
        <p:txBody>
          <a:bodyPr/>
          <a:lstStyle/>
          <a:p>
            <a:r>
              <a:rPr lang="de-CH" dirty="0" smtClean="0"/>
              <a:t>Lab5(O</a:t>
            </a:r>
            <a:r>
              <a:rPr lang="de-CH" dirty="0"/>
              <a:t>): </a:t>
            </a:r>
            <a:r>
              <a:rPr lang="en-US" dirty="0" smtClean="0"/>
              <a:t>Useful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Find out other useful docker commands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Check docker logs</a:t>
            </a:r>
          </a:p>
          <a:p>
            <a:r>
              <a:rPr lang="en-US" dirty="0" smtClean="0"/>
              <a:t>Check docker inspect</a:t>
            </a:r>
          </a:p>
          <a:p>
            <a:r>
              <a:rPr lang="en-US" dirty="0" smtClean="0"/>
              <a:t>Check cleaning commands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7919" y="1581772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run -d --name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exec –it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 bash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logs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inspect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ocker volume/network ls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start/stop </a:t>
            </a:r>
            <a:r>
              <a:rPr lang="en-US" sz="2600" dirty="0" err="1" smtClean="0">
                <a:solidFill>
                  <a:schemeClr val="accent5">
                    <a:lumMod val="75000"/>
                  </a:schemeClr>
                </a:solidFill>
              </a:rPr>
              <a:t>WebContainer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images </a:t>
            </a:r>
          </a:p>
          <a:p>
            <a:pPr marL="633413" lvl="1" indent="-396875">
              <a:buClrTx/>
              <a:buFont typeface="+mj-lt"/>
              <a:buAutoNum type="romanLcPeriod"/>
            </a:pP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Lab5: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2840" y="6515045"/>
            <a:ext cx="394968" cy="136478"/>
          </a:xfrm>
        </p:spPr>
        <p:txBody>
          <a:bodyPr/>
          <a:lstStyle/>
          <a:p>
            <a:fld id="{34850878-A275-4AF4-9D47-68DD72D8098E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7919" y="111498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1: General Commands</a:t>
            </a:r>
            <a:endParaRPr lang="en-US" sz="2400" dirty="0"/>
          </a:p>
        </p:txBody>
      </p: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6179234" y="1571944"/>
            <a:ext cx="5216061" cy="433555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1044575" lvl="1" indent="-571500">
              <a:buClrTx/>
              <a:buFont typeface="+mj-lt"/>
              <a:buAutoNum type="romanLcPeriod"/>
            </a:pPr>
            <a:endParaRPr lang="en-US" sz="2600" dirty="0" smtClean="0"/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sv-SE" sz="2600" dirty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sv-SE" sz="2600" dirty="0" err="1">
                <a:solidFill>
                  <a:schemeClr val="accent5">
                    <a:lumMod val="75000"/>
                  </a:schemeClr>
                </a:solidFill>
              </a:rPr>
              <a:t>rm</a:t>
            </a:r>
            <a:r>
              <a:rPr lang="sv-SE" sz="2600" dirty="0">
                <a:solidFill>
                  <a:schemeClr val="accent5">
                    <a:lumMod val="75000"/>
                  </a:schemeClr>
                </a:solidFill>
              </a:rPr>
              <a:t> -f $(docker ps -q)</a:t>
            </a:r>
            <a:endParaRPr lang="en-US" sz="2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container prune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volume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rm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 $(docker volume ls -q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633413" lvl="1" indent="-396875">
              <a:buClrTx/>
              <a:buFont typeface="+mj-lt"/>
              <a:buAutoNum type="romanLcPeriod"/>
            </a:pPr>
            <a:r>
              <a:rPr lang="de-DE" sz="2600" dirty="0">
                <a:solidFill>
                  <a:schemeClr val="accent5">
                    <a:lumMod val="75000"/>
                  </a:schemeClr>
                </a:solidFill>
              </a:rPr>
              <a:t>docker </a:t>
            </a:r>
            <a:r>
              <a:rPr lang="de-DE" sz="2600" dirty="0" err="1">
                <a:solidFill>
                  <a:schemeClr val="accent5">
                    <a:lumMod val="75000"/>
                  </a:schemeClr>
                </a:solidFill>
              </a:rPr>
              <a:t>rmi</a:t>
            </a:r>
            <a:r>
              <a:rPr lang="de-DE" sz="2600" dirty="0">
                <a:solidFill>
                  <a:schemeClr val="accent5">
                    <a:lumMod val="75000"/>
                  </a:schemeClr>
                </a:solidFill>
              </a:rPr>
              <a:t> -f $(docker </a:t>
            </a:r>
            <a:r>
              <a:rPr lang="de-DE" sz="2600" dirty="0" err="1">
                <a:solidFill>
                  <a:schemeClr val="accent5">
                    <a:lumMod val="75000"/>
                  </a:schemeClr>
                </a:solidFill>
              </a:rPr>
              <a:t>images</a:t>
            </a:r>
            <a:r>
              <a:rPr lang="de-DE" sz="2600" dirty="0">
                <a:solidFill>
                  <a:schemeClr val="accent5">
                    <a:lumMod val="75000"/>
                  </a:schemeClr>
                </a:solidFill>
              </a:rPr>
              <a:t> -q)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9234" y="1119901"/>
            <a:ext cx="521606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r>
              <a:rPr lang="en-US" sz="2400" smtClean="0"/>
              <a:t>: Cleanup </a:t>
            </a:r>
            <a:r>
              <a:rPr lang="en-US" sz="2400" dirty="0" smtClean="0"/>
              <a:t>Commands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4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9" grpId="0" animBg="1"/>
      <p:bldP spid="17" grpId="0" build="p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Q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90" y="2292777"/>
            <a:ext cx="695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Summary </a:t>
            </a:r>
            <a:r>
              <a:rPr lang="de-CH" dirty="0" smtClean="0"/>
              <a:t>&amp; </a:t>
            </a:r>
            <a:r>
              <a:rPr lang="de-CH" dirty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 smtClean="0"/>
              <a:t>Summary:</a:t>
            </a:r>
          </a:p>
          <a:p>
            <a:r>
              <a:rPr lang="en-US" sz="2000" dirty="0"/>
              <a:t>Docker</a:t>
            </a:r>
          </a:p>
          <a:p>
            <a:r>
              <a:rPr lang="en-US" sz="2000" dirty="0"/>
              <a:t>Container</a:t>
            </a:r>
          </a:p>
          <a:p>
            <a:r>
              <a:rPr lang="en-US" sz="2000" dirty="0"/>
              <a:t>Containers vs. VMs</a:t>
            </a:r>
          </a:p>
          <a:p>
            <a:r>
              <a:rPr lang="de-CH" sz="2000" dirty="0"/>
              <a:t>Benefits</a:t>
            </a:r>
          </a:p>
          <a:p>
            <a:r>
              <a:rPr lang="de-CH" sz="2000" dirty="0"/>
              <a:t>Docker Image</a:t>
            </a:r>
          </a:p>
          <a:p>
            <a:r>
              <a:rPr lang="en-US" sz="2000" dirty="0"/>
              <a:t>Docker Hub &amp; Container Registry</a:t>
            </a:r>
          </a:p>
          <a:p>
            <a:r>
              <a:rPr lang="de-CH" sz="2000" dirty="0"/>
              <a:t>Docker File</a:t>
            </a:r>
          </a:p>
          <a:p>
            <a:r>
              <a:rPr lang="de-CH" sz="2000" dirty="0"/>
              <a:t>Docker </a:t>
            </a:r>
            <a:r>
              <a:rPr lang="de-CH" sz="2000" dirty="0" smtClean="0"/>
              <a:t>Architecture</a:t>
            </a:r>
          </a:p>
          <a:p>
            <a:r>
              <a:rPr lang="de-CH" sz="2000" dirty="0" smtClean="0"/>
              <a:t>Labs</a:t>
            </a:r>
            <a:endParaRPr lang="de-CH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063987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Useful Url’s:</a:t>
            </a:r>
            <a:endParaRPr lang="en-US" sz="2000" dirty="0">
              <a:hlinkClick r:id="rId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2"/>
              </a:rPr>
              <a:t>https://docs.docker.com/compose/overview/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3"/>
              </a:rPr>
              <a:t>https://www.docker.com/sites/default/files/Docker_CheatSheet_08.09.2016_0.pdf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4"/>
              </a:rPr>
              <a:t>https://forums.docker.com/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hlinkClick r:id="rId5"/>
              </a:rPr>
              <a:t>https://labs.play-with-docker.com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172200" y="3889612"/>
            <a:ext cx="5181600" cy="228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What’s Next:</a:t>
            </a:r>
            <a:endParaRPr lang="en-US" sz="2000" dirty="0" smtClean="0">
              <a:hlinkClick r:id="rId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Install docker CE on your workstation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Practice with real time scenario’s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Create custom image and play with containers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Explorer different use cases of containers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a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12" y="552733"/>
            <a:ext cx="7337046" cy="550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Docker Image vs. </a:t>
            </a:r>
            <a:r>
              <a:rPr lang="de-CH" dirty="0" smtClean="0"/>
              <a:t>Container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0556" y="5080900"/>
            <a:ext cx="1718268" cy="7134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Container</a:t>
            </a:r>
          </a:p>
          <a:p>
            <a:pPr algn="ctr"/>
            <a:r>
              <a:rPr lang="de-CH" dirty="0" smtClean="0"/>
              <a:t>cid4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48156" y="4717482"/>
            <a:ext cx="1718268" cy="7134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Container</a:t>
            </a:r>
          </a:p>
          <a:p>
            <a:pPr algn="ctr"/>
            <a:r>
              <a:rPr lang="de-CH" dirty="0" smtClean="0"/>
              <a:t>cid3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50328" y="1894438"/>
            <a:ext cx="1718268" cy="713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Base Image</a:t>
            </a:r>
          </a:p>
          <a:p>
            <a:pPr algn="ctr"/>
            <a:r>
              <a:rPr lang="de-CH" i="1" dirty="0" smtClean="0"/>
              <a:t>ubuntu:latest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491" y="1894437"/>
            <a:ext cx="1718268" cy="7134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Container</a:t>
            </a:r>
          </a:p>
          <a:p>
            <a:pPr algn="ctr"/>
            <a:r>
              <a:rPr lang="de-CH" dirty="0" smtClean="0"/>
              <a:t>cid1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 flipV="1">
            <a:off x="4568596" y="2251154"/>
            <a:ext cx="24718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08718" y="190381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run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40491" y="3307636"/>
            <a:ext cx="1718268" cy="7134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Container</a:t>
            </a:r>
          </a:p>
          <a:p>
            <a:pPr algn="ctr"/>
            <a:r>
              <a:rPr lang="de-CH" dirty="0" smtClean="0"/>
              <a:t>cid1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2"/>
            <a:endCxn id="12" idx="0"/>
          </p:cNvCxnSpPr>
          <p:nvPr/>
        </p:nvCxnSpPr>
        <p:spPr>
          <a:xfrm>
            <a:off x="7899625" y="2607870"/>
            <a:ext cx="0" cy="699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0681" y="2766254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cmd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smtClean="0"/>
              <a:t>new state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6" idx="3"/>
          </p:cNvCxnSpPr>
          <p:nvPr/>
        </p:nvCxnSpPr>
        <p:spPr>
          <a:xfrm flipH="1" flipV="1">
            <a:off x="4584870" y="3661896"/>
            <a:ext cx="2455621" cy="2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66602" y="3305179"/>
            <a:ext cx="1718268" cy="713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New Image</a:t>
            </a:r>
          </a:p>
          <a:p>
            <a:pPr algn="ctr"/>
            <a:r>
              <a:rPr lang="de-CH" dirty="0" smtClean="0"/>
              <a:t>iid1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724" y="330763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commit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0"/>
            <a:endCxn id="8" idx="2"/>
          </p:cNvCxnSpPr>
          <p:nvPr/>
        </p:nvCxnSpPr>
        <p:spPr>
          <a:xfrm flipH="1" flipV="1">
            <a:off x="3709462" y="2607871"/>
            <a:ext cx="16274" cy="697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6284" y="278679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base image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095756" y="4364118"/>
            <a:ext cx="1718268" cy="71343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Container</a:t>
            </a:r>
          </a:p>
          <a:p>
            <a:pPr algn="ctr"/>
            <a:r>
              <a:rPr lang="de-CH" dirty="0" smtClean="0"/>
              <a:t>cid2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6" idx="2"/>
            <a:endCxn id="20" idx="1"/>
          </p:cNvCxnSpPr>
          <p:nvPr/>
        </p:nvCxnSpPr>
        <p:spPr>
          <a:xfrm>
            <a:off x="3725736" y="4018612"/>
            <a:ext cx="3370020" cy="702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69907" y="403122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7319" y="3441859"/>
            <a:ext cx="2009140" cy="337635"/>
          </a:xfrm>
          <a:prstGeom prst="rect">
            <a:avLst/>
          </a:prstGeom>
          <a:solidFill>
            <a:srgbClr val="155D80"/>
          </a:solidFill>
        </p:spPr>
        <p:txBody>
          <a:bodyPr vert="horz" wrap="square" lIns="0" tIns="131233" rIns="0" bIns="0" rtlCol="0">
            <a:spAutoFit/>
          </a:bodyPr>
          <a:lstStyle/>
          <a:p>
            <a:pPr marL="432636">
              <a:spcBef>
                <a:spcPts val="1033"/>
              </a:spcBef>
            </a:pPr>
            <a:r>
              <a:rPr sz="1333" spc="7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333" spc="-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13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7319" y="1726979"/>
            <a:ext cx="2009140" cy="1677247"/>
          </a:xfrm>
          <a:custGeom>
            <a:avLst/>
            <a:gdLst/>
            <a:ahLst/>
            <a:cxnLst/>
            <a:rect l="l" t="t" r="r" b="b"/>
            <a:pathLst>
              <a:path w="1506854" h="1257935">
                <a:moveTo>
                  <a:pt x="0" y="0"/>
                </a:moveTo>
                <a:lnTo>
                  <a:pt x="1506297" y="0"/>
                </a:lnTo>
                <a:lnTo>
                  <a:pt x="1506297" y="1257585"/>
                </a:lnTo>
                <a:lnTo>
                  <a:pt x="0" y="1257585"/>
                </a:lnTo>
                <a:lnTo>
                  <a:pt x="0" y="0"/>
                </a:lnTo>
                <a:close/>
              </a:path>
            </a:pathLst>
          </a:custGeom>
          <a:solidFill>
            <a:srgbClr val="93C37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838121" y="1817574"/>
            <a:ext cx="76454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333" spc="7" dirty="0">
                <a:solidFill>
                  <a:srgbClr val="264D12"/>
                </a:solidFill>
                <a:latin typeface="Arial"/>
                <a:cs typeface="Arial"/>
              </a:rPr>
              <a:t>Container</a:t>
            </a:r>
            <a:endParaRPr sz="13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3318" y="2264415"/>
            <a:ext cx="1836420" cy="330860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44780" rIns="0" bIns="0" rtlCol="0">
            <a:spAutoFit/>
          </a:bodyPr>
          <a:lstStyle/>
          <a:p>
            <a:pPr marL="529153">
              <a:spcBef>
                <a:spcPts val="1140"/>
              </a:spcBef>
            </a:pP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3318" y="2829747"/>
            <a:ext cx="1836420" cy="330860"/>
          </a:xfrm>
          <a:prstGeom prst="rect">
            <a:avLst/>
          </a:prstGeom>
          <a:solidFill>
            <a:srgbClr val="38751C"/>
          </a:solidFill>
        </p:spPr>
        <p:txBody>
          <a:bodyPr vert="horz" wrap="square" lIns="0" tIns="144780" rIns="0" bIns="0" rtlCol="0">
            <a:spAutoFit/>
          </a:bodyPr>
          <a:lstStyle/>
          <a:p>
            <a:pPr marL="326805">
              <a:spcBef>
                <a:spcPts val="1140"/>
              </a:spcBef>
            </a:pPr>
            <a:r>
              <a:rPr sz="1200" spc="-73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2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7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5162" y="1727016"/>
            <a:ext cx="2009140" cy="2194560"/>
          </a:xfrm>
          <a:custGeom>
            <a:avLst/>
            <a:gdLst/>
            <a:ahLst/>
            <a:cxnLst/>
            <a:rect l="l" t="t" r="r" b="b"/>
            <a:pathLst>
              <a:path w="1506854" h="1645920">
                <a:moveTo>
                  <a:pt x="0" y="0"/>
                </a:moveTo>
                <a:lnTo>
                  <a:pt x="1506297" y="0"/>
                </a:lnTo>
                <a:lnTo>
                  <a:pt x="1506297" y="1645806"/>
                </a:lnTo>
                <a:lnTo>
                  <a:pt x="0" y="1645806"/>
                </a:lnTo>
                <a:lnTo>
                  <a:pt x="0" y="0"/>
                </a:lnTo>
                <a:close/>
              </a:path>
            </a:pathLst>
          </a:custGeom>
          <a:solidFill>
            <a:srgbClr val="B3A7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2713760" y="2289165"/>
            <a:ext cx="1771227" cy="475827"/>
          </a:xfrm>
          <a:custGeom>
            <a:avLst/>
            <a:gdLst/>
            <a:ahLst/>
            <a:cxnLst/>
            <a:rect l="l" t="t" r="r" b="b"/>
            <a:pathLst>
              <a:path w="1328420" h="356869">
                <a:moveTo>
                  <a:pt x="0" y="0"/>
                </a:moveTo>
                <a:lnTo>
                  <a:pt x="1328397" y="0"/>
                </a:lnTo>
                <a:lnTo>
                  <a:pt x="1328397" y="356391"/>
                </a:lnTo>
                <a:lnTo>
                  <a:pt x="0" y="356391"/>
                </a:lnTo>
                <a:lnTo>
                  <a:pt x="0" y="0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713760" y="2809417"/>
            <a:ext cx="1771227" cy="475827"/>
          </a:xfrm>
          <a:custGeom>
            <a:avLst/>
            <a:gdLst/>
            <a:ahLst/>
            <a:cxnLst/>
            <a:rect l="l" t="t" r="r" b="b"/>
            <a:pathLst>
              <a:path w="1328420" h="356869">
                <a:moveTo>
                  <a:pt x="0" y="0"/>
                </a:moveTo>
                <a:lnTo>
                  <a:pt x="1328397" y="0"/>
                </a:lnTo>
                <a:lnTo>
                  <a:pt x="1328397" y="356389"/>
                </a:lnTo>
                <a:lnTo>
                  <a:pt x="0" y="356389"/>
                </a:lnTo>
                <a:lnTo>
                  <a:pt x="0" y="0"/>
                </a:lnTo>
                <a:close/>
              </a:path>
            </a:pathLst>
          </a:custGeom>
          <a:solidFill>
            <a:srgbClr val="155D8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713760" y="3333927"/>
            <a:ext cx="1771227" cy="475827"/>
          </a:xfrm>
          <a:custGeom>
            <a:avLst/>
            <a:gdLst/>
            <a:ahLst/>
            <a:cxnLst/>
            <a:rect l="l" t="t" r="r" b="b"/>
            <a:pathLst>
              <a:path w="1328420" h="356869">
                <a:moveTo>
                  <a:pt x="0" y="0"/>
                </a:moveTo>
                <a:lnTo>
                  <a:pt x="1328397" y="0"/>
                </a:lnTo>
                <a:lnTo>
                  <a:pt x="1328397" y="356374"/>
                </a:lnTo>
                <a:lnTo>
                  <a:pt x="0" y="356374"/>
                </a:lnTo>
                <a:lnTo>
                  <a:pt x="0" y="0"/>
                </a:lnTo>
                <a:close/>
              </a:path>
            </a:pathLst>
          </a:custGeom>
          <a:solidFill>
            <a:srgbClr val="155D8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595162" y="1817613"/>
            <a:ext cx="2009140" cy="1857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>
              <a:spcBef>
                <a:spcPts val="133"/>
              </a:spcBef>
            </a:pPr>
            <a:r>
              <a:rPr sz="1333" spc="33" dirty="0">
                <a:solidFill>
                  <a:srgbClr val="1F114D"/>
                </a:solidFill>
                <a:latin typeface="Arial"/>
                <a:cs typeface="Arial"/>
              </a:rPr>
              <a:t>Virtual</a:t>
            </a:r>
            <a:r>
              <a:rPr sz="1333" spc="-180" dirty="0">
                <a:solidFill>
                  <a:srgbClr val="1F114D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1F114D"/>
                </a:solidFill>
                <a:latin typeface="Arial"/>
                <a:cs typeface="Arial"/>
              </a:rPr>
              <a:t>Machine</a:t>
            </a:r>
            <a:endParaRPr sz="1333">
              <a:latin typeface="Arial"/>
              <a:cs typeface="Arial"/>
            </a:endParaRPr>
          </a:p>
          <a:p>
            <a:pPr marL="386917" marR="376757" indent="227748">
              <a:lnSpc>
                <a:spcPct val="285600"/>
              </a:lnSpc>
              <a:spcBef>
                <a:spcPts val="427"/>
              </a:spcBef>
            </a:pPr>
            <a:r>
              <a:rPr sz="1200" spc="20" dirty="0">
                <a:solidFill>
                  <a:srgbClr val="FFFFFF"/>
                </a:solidFill>
                <a:latin typeface="Arial"/>
                <a:cs typeface="Arial"/>
              </a:rPr>
              <a:t>Application  </a:t>
            </a:r>
            <a:r>
              <a:rPr sz="1200" spc="-73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1200" spc="-7" dirty="0">
                <a:solidFill>
                  <a:srgbClr val="FFFFFF"/>
                </a:solidFill>
                <a:latin typeface="Arial"/>
                <a:cs typeface="Arial"/>
              </a:rPr>
              <a:t>dependencies  </a:t>
            </a:r>
            <a:r>
              <a:rPr sz="1200" spc="13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sz="1200" spc="-1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17600" y="10234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60" dirty="0"/>
              <a:t>VIRTUAL </a:t>
            </a:r>
            <a:r>
              <a:rPr spc="-120" dirty="0"/>
              <a:t>MACHINES </a:t>
            </a:r>
            <a:r>
              <a:rPr spc="-53" dirty="0"/>
              <a:t>AND</a:t>
            </a:r>
            <a:r>
              <a:rPr spc="-393" dirty="0"/>
              <a:t> </a:t>
            </a:r>
            <a:r>
              <a:rPr spc="-133" dirty="0"/>
              <a:t>CONTAINERS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13866" y="4172606"/>
            <a:ext cx="2622973" cy="186728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711182">
              <a:lnSpc>
                <a:spcPct val="113300"/>
              </a:lnSpc>
              <a:spcBef>
                <a:spcPts val="133"/>
              </a:spcBef>
            </a:pPr>
            <a:r>
              <a:rPr sz="2133" spc="-53" dirty="0">
                <a:latin typeface="Arial"/>
                <a:cs typeface="Arial"/>
              </a:rPr>
              <a:t>VM </a:t>
            </a:r>
            <a:r>
              <a:rPr sz="2133" spc="27" dirty="0">
                <a:latin typeface="Arial"/>
                <a:cs typeface="Arial"/>
              </a:rPr>
              <a:t>Isolation  </a:t>
            </a:r>
            <a:r>
              <a:rPr sz="2133" spc="7" dirty="0">
                <a:latin typeface="Arial"/>
                <a:cs typeface="Arial"/>
              </a:rPr>
              <a:t>Complete </a:t>
            </a:r>
            <a:r>
              <a:rPr sz="2133" spc="-127" dirty="0">
                <a:latin typeface="Arial"/>
                <a:cs typeface="Arial"/>
              </a:rPr>
              <a:t>OS  </a:t>
            </a:r>
            <a:r>
              <a:rPr sz="2133" spc="40" dirty="0">
                <a:latin typeface="Arial"/>
                <a:cs typeface="Arial"/>
              </a:rPr>
              <a:t>Static</a:t>
            </a:r>
            <a:r>
              <a:rPr sz="2133" spc="-173" dirty="0">
                <a:latin typeface="Arial"/>
                <a:cs typeface="Arial"/>
              </a:rPr>
              <a:t> </a:t>
            </a:r>
            <a:r>
              <a:rPr sz="2133" spc="7" dirty="0">
                <a:latin typeface="Arial"/>
                <a:cs typeface="Arial"/>
              </a:rPr>
              <a:t>Compute  </a:t>
            </a:r>
            <a:r>
              <a:rPr sz="2133" spc="40" dirty="0">
                <a:latin typeface="Arial"/>
                <a:cs typeface="Arial"/>
              </a:rPr>
              <a:t>Static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spc="13" dirty="0">
                <a:latin typeface="Arial"/>
                <a:cs typeface="Arial"/>
              </a:rPr>
              <a:t>Memory</a:t>
            </a: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339"/>
              </a:spcBef>
            </a:pPr>
            <a:r>
              <a:rPr sz="2133" spc="7" dirty="0">
                <a:latin typeface="Arial"/>
                <a:cs typeface="Arial"/>
              </a:rPr>
              <a:t>High </a:t>
            </a:r>
            <a:r>
              <a:rPr sz="2133" spc="-20" dirty="0">
                <a:latin typeface="Arial"/>
                <a:cs typeface="Arial"/>
              </a:rPr>
              <a:t>Resource</a:t>
            </a:r>
            <a:r>
              <a:rPr sz="2133" spc="-260" dirty="0">
                <a:latin typeface="Arial"/>
                <a:cs typeface="Arial"/>
              </a:rPr>
              <a:t> </a:t>
            </a:r>
            <a:r>
              <a:rPr sz="2133" spc="-47" dirty="0">
                <a:latin typeface="Arial"/>
                <a:cs typeface="Arial"/>
              </a:rPr>
              <a:t>Usage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34259" y="4297425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9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9" y="0"/>
                </a:lnTo>
                <a:lnTo>
                  <a:pt x="59129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250509" y="4420607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54" y="0"/>
                </a:lnTo>
              </a:path>
            </a:pathLst>
          </a:custGeom>
          <a:ln w="59124">
            <a:solidFill>
              <a:srgbClr val="3F9C3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2334259" y="4460025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9" y="62799"/>
                </a:moveTo>
                <a:lnTo>
                  <a:pt x="0" y="62799"/>
                </a:lnTo>
                <a:lnTo>
                  <a:pt x="0" y="0"/>
                </a:lnTo>
                <a:lnTo>
                  <a:pt x="59129" y="0"/>
                </a:lnTo>
                <a:lnTo>
                  <a:pt x="59129" y="62799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2250509" y="4789740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54" y="0"/>
                </a:lnTo>
              </a:path>
            </a:pathLst>
          </a:custGeom>
          <a:ln w="591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2250509" y="5158889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54" y="0"/>
                </a:lnTo>
              </a:path>
            </a:pathLst>
          </a:custGeom>
          <a:ln w="5914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2250509" y="5528039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54" y="0"/>
                </a:lnTo>
              </a:path>
            </a:pathLst>
          </a:custGeom>
          <a:ln w="591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2250509" y="5897171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54" y="0"/>
                </a:lnTo>
              </a:path>
            </a:pathLst>
          </a:custGeom>
          <a:ln w="591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7205580" y="4172606"/>
            <a:ext cx="2556085" cy="18714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3300"/>
              </a:lnSpc>
              <a:spcBef>
                <a:spcPts val="133"/>
              </a:spcBef>
            </a:pPr>
            <a:r>
              <a:rPr sz="2133" spc="13" dirty="0">
                <a:latin typeface="Arial"/>
                <a:cs typeface="Arial"/>
              </a:rPr>
              <a:t>Container </a:t>
            </a:r>
            <a:r>
              <a:rPr sz="2133" spc="27" dirty="0">
                <a:latin typeface="Arial"/>
                <a:cs typeface="Arial"/>
              </a:rPr>
              <a:t>Isolation  </a:t>
            </a:r>
            <a:r>
              <a:rPr sz="2133" spc="-20" dirty="0">
                <a:latin typeface="Arial"/>
                <a:cs typeface="Arial"/>
              </a:rPr>
              <a:t>Shared </a:t>
            </a:r>
            <a:r>
              <a:rPr sz="2133" spc="20" dirty="0">
                <a:latin typeface="Arial"/>
                <a:cs typeface="Arial"/>
              </a:rPr>
              <a:t>Kernel  </a:t>
            </a:r>
            <a:r>
              <a:rPr sz="2133" spc="27" dirty="0">
                <a:latin typeface="Arial"/>
                <a:cs typeface="Arial"/>
              </a:rPr>
              <a:t>Burstable </a:t>
            </a:r>
            <a:r>
              <a:rPr sz="2133" spc="7" dirty="0">
                <a:latin typeface="Arial"/>
                <a:cs typeface="Arial"/>
              </a:rPr>
              <a:t>Compute  </a:t>
            </a:r>
            <a:r>
              <a:rPr sz="2133" spc="27" dirty="0">
                <a:latin typeface="Arial"/>
                <a:cs typeface="Arial"/>
              </a:rPr>
              <a:t>Burstable </a:t>
            </a:r>
            <a:r>
              <a:rPr sz="2133" spc="13" dirty="0">
                <a:latin typeface="Arial"/>
                <a:cs typeface="Arial"/>
              </a:rPr>
              <a:t>Memory  </a:t>
            </a:r>
            <a:r>
              <a:rPr sz="2133" spc="-7" dirty="0">
                <a:latin typeface="Arial"/>
                <a:cs typeface="Arial"/>
              </a:rPr>
              <a:t>Low </a:t>
            </a:r>
            <a:r>
              <a:rPr sz="2133" spc="-20" dirty="0">
                <a:latin typeface="Arial"/>
                <a:cs typeface="Arial"/>
              </a:rPr>
              <a:t>Resource</a:t>
            </a:r>
            <a:r>
              <a:rPr sz="2133" spc="-260" dirty="0">
                <a:latin typeface="Arial"/>
                <a:cs typeface="Arial"/>
              </a:rPr>
              <a:t> </a:t>
            </a:r>
            <a:r>
              <a:rPr sz="2133" spc="-47" dirty="0">
                <a:latin typeface="Arial"/>
                <a:cs typeface="Arial"/>
              </a:rPr>
              <a:t>Usage</a:t>
            </a:r>
            <a:endParaRPr sz="2133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25719" y="4682225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799"/>
                </a:moveTo>
                <a:lnTo>
                  <a:pt x="0" y="62799"/>
                </a:lnTo>
                <a:lnTo>
                  <a:pt x="0" y="0"/>
                </a:lnTo>
                <a:lnTo>
                  <a:pt x="59124" y="0"/>
                </a:lnTo>
                <a:lnTo>
                  <a:pt x="59124" y="62799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6841953" y="4805373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49" y="0"/>
                </a:lnTo>
              </a:path>
            </a:pathLst>
          </a:custGeom>
          <a:ln w="59124">
            <a:solidFill>
              <a:srgbClr val="3F9C3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6925719" y="4844790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4" y="0"/>
                </a:lnTo>
                <a:lnTo>
                  <a:pt x="59124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6925719" y="4316891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799"/>
                </a:moveTo>
                <a:lnTo>
                  <a:pt x="0" y="62799"/>
                </a:lnTo>
                <a:lnTo>
                  <a:pt x="0" y="0"/>
                </a:lnTo>
                <a:lnTo>
                  <a:pt x="59124" y="0"/>
                </a:lnTo>
                <a:lnTo>
                  <a:pt x="59124" y="62799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6841953" y="4440040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49" y="0"/>
                </a:lnTo>
              </a:path>
            </a:pathLst>
          </a:custGeom>
          <a:ln w="59124">
            <a:solidFill>
              <a:srgbClr val="3F9C3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6925719" y="4479458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4" y="0"/>
                </a:lnTo>
                <a:lnTo>
                  <a:pt x="59124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6925719" y="5412857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4" y="0"/>
                </a:lnTo>
                <a:lnTo>
                  <a:pt x="59124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841953" y="5536039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49" y="0"/>
                </a:lnTo>
              </a:path>
            </a:pathLst>
          </a:custGeom>
          <a:ln w="59124">
            <a:solidFill>
              <a:srgbClr val="3F9C3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6925719" y="5575455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799"/>
                </a:moveTo>
                <a:lnTo>
                  <a:pt x="0" y="62799"/>
                </a:lnTo>
                <a:lnTo>
                  <a:pt x="0" y="0"/>
                </a:lnTo>
                <a:lnTo>
                  <a:pt x="59124" y="0"/>
                </a:lnTo>
                <a:lnTo>
                  <a:pt x="59124" y="62799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6925719" y="5047523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4" y="0"/>
                </a:lnTo>
                <a:lnTo>
                  <a:pt x="59124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6841953" y="5170705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49" y="0"/>
                </a:lnTo>
              </a:path>
            </a:pathLst>
          </a:custGeom>
          <a:ln w="59124">
            <a:solidFill>
              <a:srgbClr val="3F9C3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6925719" y="5210123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4" y="0"/>
                </a:lnTo>
                <a:lnTo>
                  <a:pt x="59124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6925719" y="5778189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824"/>
                </a:moveTo>
                <a:lnTo>
                  <a:pt x="0" y="62824"/>
                </a:lnTo>
                <a:lnTo>
                  <a:pt x="0" y="0"/>
                </a:lnTo>
                <a:lnTo>
                  <a:pt x="59124" y="0"/>
                </a:lnTo>
                <a:lnTo>
                  <a:pt x="59124" y="62824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6841953" y="5901371"/>
            <a:ext cx="24638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749" y="0"/>
                </a:lnTo>
              </a:path>
            </a:pathLst>
          </a:custGeom>
          <a:ln w="59124">
            <a:solidFill>
              <a:srgbClr val="3F9C3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6925719" y="5940789"/>
            <a:ext cx="79587" cy="83820"/>
          </a:xfrm>
          <a:custGeom>
            <a:avLst/>
            <a:gdLst/>
            <a:ahLst/>
            <a:cxnLst/>
            <a:rect l="l" t="t" r="r" b="b"/>
            <a:pathLst>
              <a:path w="59689" h="62864">
                <a:moveTo>
                  <a:pt x="59124" y="62799"/>
                </a:moveTo>
                <a:lnTo>
                  <a:pt x="0" y="62799"/>
                </a:lnTo>
                <a:lnTo>
                  <a:pt x="0" y="0"/>
                </a:lnTo>
                <a:lnTo>
                  <a:pt x="59124" y="0"/>
                </a:lnTo>
                <a:lnTo>
                  <a:pt x="59124" y="62799"/>
                </a:lnTo>
                <a:close/>
              </a:path>
            </a:pathLst>
          </a:custGeom>
          <a:solidFill>
            <a:srgbClr val="3F9C3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66" r="6365"/>
          <a:stretch/>
        </p:blipFill>
        <p:spPr>
          <a:xfrm>
            <a:off x="2008495" y="1405720"/>
            <a:ext cx="8175009" cy="47359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16" y="507076"/>
            <a:ext cx="8550072" cy="58022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Benefits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17538" r="-1327"/>
          <a:stretch/>
        </p:blipFill>
        <p:spPr>
          <a:xfrm>
            <a:off x="1399833" y="1555845"/>
            <a:ext cx="9627558" cy="44072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</a:t>
            </a:r>
            <a:r>
              <a:rPr lang="en-US" dirty="0" smtClean="0"/>
              <a:t>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8" t="15010" r="1154"/>
          <a:stretch/>
        </p:blipFill>
        <p:spPr>
          <a:xfrm>
            <a:off x="1173709" y="1446661"/>
            <a:ext cx="10590662" cy="47669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&amp; deployment concept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r="1291"/>
          <a:stretch/>
        </p:blipFill>
        <p:spPr>
          <a:xfrm>
            <a:off x="206476" y="2299308"/>
            <a:ext cx="11828207" cy="2259384"/>
          </a:xfrm>
          <a:prstGeom prst="rect">
            <a:avLst/>
          </a:prstGeom>
        </p:spPr>
      </p:pic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89" y="4558692"/>
            <a:ext cx="1105254" cy="14384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stCxn id="1026" idx="3"/>
          </p:cNvCxnSpPr>
          <p:nvPr/>
        </p:nvCxnSpPr>
        <p:spPr>
          <a:xfrm>
            <a:off x="6017343" y="5277920"/>
            <a:ext cx="4277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270955" y="4365523"/>
            <a:ext cx="14748" cy="91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279626" y="3746090"/>
            <a:ext cx="0" cy="1531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26" idx="0"/>
          </p:cNvCxnSpPr>
          <p:nvPr/>
        </p:nvCxnSpPr>
        <p:spPr>
          <a:xfrm>
            <a:off x="5464716" y="3746090"/>
            <a:ext cx="0" cy="8126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6" y="1158208"/>
            <a:ext cx="9991317" cy="55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5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Docker lets you put your environment and configuration into code and deploy it. The same Docker configuration can also be used in a variety of environments. This decouples infrastructure requirements from the application environment</a:t>
            </a:r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r>
              <a:rPr lang="en-US" sz="2600" dirty="0" smtClean="0">
                <a:solidFill>
                  <a:schemeClr val="accent5">
                    <a:lumMod val="75000"/>
                  </a:schemeClr>
                </a:solidFill>
              </a:rPr>
              <a:t>Use same code with different-2 container environment</a:t>
            </a:r>
            <a:endParaRPr lang="en-US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0878-A275-4AF4-9D47-68DD72D8098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https://cdn-images-1.medium.com/max/800/1*f3Sa-ZnPu-COxeEiJE-Tc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" t="1197" r="65244" b="74696"/>
          <a:stretch/>
        </p:blipFill>
        <p:spPr bwMode="auto">
          <a:xfrm>
            <a:off x="929147" y="1224116"/>
            <a:ext cx="3406879" cy="1327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ersonnalisé 1">
      <a:dk1>
        <a:srgbClr val="232323"/>
      </a:dk1>
      <a:lt1>
        <a:srgbClr val="FFFFFF"/>
      </a:lt1>
      <a:dk2>
        <a:srgbClr val="232323"/>
      </a:dk2>
      <a:lt2>
        <a:srgbClr val="8C2350"/>
      </a:lt2>
      <a:accent1>
        <a:srgbClr val="CF022B"/>
      </a:accent1>
      <a:accent2>
        <a:srgbClr val="960000"/>
      </a:accent2>
      <a:accent3>
        <a:srgbClr val="E14B0F"/>
      </a:accent3>
      <a:accent4>
        <a:srgbClr val="F07D00"/>
      </a:accent4>
      <a:accent5>
        <a:srgbClr val="FAAA0A"/>
      </a:accent5>
      <a:accent6>
        <a:srgbClr val="41738C"/>
      </a:accent6>
      <a:hlink>
        <a:srgbClr val="0000FF"/>
      </a:hlink>
      <a:folHlink>
        <a:srgbClr val="800080"/>
      </a:folHlink>
    </a:clrScheme>
    <a:fontScheme name="Personnalisé 7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F022B"/>
        </a:solidFill>
        <a:ln>
          <a:noFill/>
        </a:ln>
      </a:spPr>
      <a:bodyPr rtlCol="0" anchor="ctr"/>
      <a:lstStyle>
        <a:defPPr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F022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A816097F-F578-4779-B115-DDDE6EEB4A81}" vid="{4226EB0B-0625-4C35-9617-EA953045FCDE}"/>
    </a:ext>
  </a:extLst>
</a:theme>
</file>

<file path=ppt/theme/theme2.xml><?xml version="1.0" encoding="utf-8"?>
<a:theme xmlns:a="http://schemas.openxmlformats.org/drawingml/2006/main" name="1_EN_Template_SopraSteria_Consulting_SopraHR_v2">
  <a:themeElements>
    <a:clrScheme name="Personnalisé 1">
      <a:dk1>
        <a:srgbClr val="232323"/>
      </a:dk1>
      <a:lt1>
        <a:srgbClr val="FFFFFF"/>
      </a:lt1>
      <a:dk2>
        <a:srgbClr val="232323"/>
      </a:dk2>
      <a:lt2>
        <a:srgbClr val="8C2350"/>
      </a:lt2>
      <a:accent1>
        <a:srgbClr val="CF022B"/>
      </a:accent1>
      <a:accent2>
        <a:srgbClr val="960000"/>
      </a:accent2>
      <a:accent3>
        <a:srgbClr val="E14B0F"/>
      </a:accent3>
      <a:accent4>
        <a:srgbClr val="F07D00"/>
      </a:accent4>
      <a:accent5>
        <a:srgbClr val="FAAA0A"/>
      </a:accent5>
      <a:accent6>
        <a:srgbClr val="41738C"/>
      </a:accent6>
      <a:hlink>
        <a:srgbClr val="0000FF"/>
      </a:hlink>
      <a:folHlink>
        <a:srgbClr val="800080"/>
      </a:folHlink>
    </a:clrScheme>
    <a:fontScheme name="Personnalisé 7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F022B"/>
        </a:solidFill>
        <a:ln>
          <a:noFill/>
        </a:ln>
      </a:spPr>
      <a:bodyPr rtlCol="0" anchor="ctr"/>
      <a:lstStyle>
        <a:defPPr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CF022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8541B95813AE459899549149354AE1" ma:contentTypeVersion="2" ma:contentTypeDescription="Create a new document." ma:contentTypeScope="" ma:versionID="156f4be3a666391ba63855a7cddeeadc">
  <xsd:schema xmlns:xsd="http://www.w3.org/2001/XMLSchema" xmlns:xs="http://www.w3.org/2001/XMLSchema" xmlns:p="http://schemas.microsoft.com/office/2006/metadata/properties" xmlns:ns2="9fbb8258-fd3a-4418-9b19-439ace1ca1e9" targetNamespace="http://schemas.microsoft.com/office/2006/metadata/properties" ma:root="true" ma:fieldsID="39be086a30137c0560022e891f594d87" ns2:_="">
    <xsd:import namespace="9fbb8258-fd3a-4418-9b19-439ace1ca1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b8258-fd3a-4418-9b19-439ace1ca1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986DE1-8B3E-40B3-918B-A94A4976E302}"/>
</file>

<file path=customXml/itemProps2.xml><?xml version="1.0" encoding="utf-8"?>
<ds:datastoreItem xmlns:ds="http://schemas.openxmlformats.org/officeDocument/2006/customXml" ds:itemID="{705F07C0-7196-4FEF-B5EE-5FC4DFDA93AC}"/>
</file>

<file path=customXml/itemProps3.xml><?xml version="1.0" encoding="utf-8"?>
<ds:datastoreItem xmlns:ds="http://schemas.openxmlformats.org/officeDocument/2006/customXml" ds:itemID="{51877AC8-9359-4E4C-BE30-70E8B5C90EA6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1256</Words>
  <Application>Microsoft Office PowerPoint</Application>
  <PresentationFormat>Widescreen</PresentationFormat>
  <Paragraphs>313</Paragraphs>
  <Slides>51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Tahoma</vt:lpstr>
      <vt:lpstr>Wingdings</vt:lpstr>
      <vt:lpstr>Theme1</vt:lpstr>
      <vt:lpstr>1_EN_Template_SopraSteria_Consulting_SopraHR_v2</vt:lpstr>
      <vt:lpstr>Labs on Docker</vt:lpstr>
      <vt:lpstr>PowerPoint Presentation</vt:lpstr>
      <vt:lpstr>PowerPoint Presentation</vt:lpstr>
      <vt:lpstr>Docker</vt:lpstr>
      <vt:lpstr>Container</vt:lpstr>
      <vt:lpstr>Containers vs. VMs</vt:lpstr>
      <vt:lpstr>Build &amp; deployment concept</vt:lpstr>
      <vt:lpstr>Use Cases</vt:lpstr>
      <vt:lpstr>Use Cases</vt:lpstr>
      <vt:lpstr>Use Cases</vt:lpstr>
      <vt:lpstr>Use Cases</vt:lpstr>
      <vt:lpstr>PowerPoint Presentation</vt:lpstr>
      <vt:lpstr>Use Cases</vt:lpstr>
      <vt:lpstr>Use Cases</vt:lpstr>
      <vt:lpstr>Use Cases</vt:lpstr>
      <vt:lpstr>Use Cases</vt:lpstr>
      <vt:lpstr>Use Cases</vt:lpstr>
      <vt:lpstr>Docker Momentum (Mar 2018)</vt:lpstr>
      <vt:lpstr>Labs</vt:lpstr>
      <vt:lpstr>Onboarding &amp;  Account Creation</vt:lpstr>
      <vt:lpstr>Common :</vt:lpstr>
      <vt:lpstr>Lab1: Deploying Your First Docker Container</vt:lpstr>
      <vt:lpstr>Lab1:</vt:lpstr>
      <vt:lpstr>Lab1:</vt:lpstr>
      <vt:lpstr>Lab1:</vt:lpstr>
      <vt:lpstr>Lab2: Docker Image</vt:lpstr>
      <vt:lpstr>Docker File</vt:lpstr>
      <vt:lpstr>PowerPoint Presentation</vt:lpstr>
      <vt:lpstr>PowerPoint Presentation</vt:lpstr>
      <vt:lpstr>Lab2:</vt:lpstr>
      <vt:lpstr>Docker Image</vt:lpstr>
      <vt:lpstr>Docker Hub &amp; Container Registry</vt:lpstr>
      <vt:lpstr>Docker Architecture</vt:lpstr>
      <vt:lpstr>Docker Architecture</vt:lpstr>
      <vt:lpstr>Docker Architecture</vt:lpstr>
      <vt:lpstr>Docker Architecture</vt:lpstr>
      <vt:lpstr>Lab2:</vt:lpstr>
      <vt:lpstr>Lab3: Persisting Data Using Volumes</vt:lpstr>
      <vt:lpstr>Lab3:</vt:lpstr>
      <vt:lpstr>Lab4: See Container Lifecycle</vt:lpstr>
      <vt:lpstr>Lab 4:</vt:lpstr>
      <vt:lpstr>PowerPoint Presentation</vt:lpstr>
      <vt:lpstr>Lab5(O): Useful Commands</vt:lpstr>
      <vt:lpstr>Lab5:</vt:lpstr>
      <vt:lpstr>Q&amp;A</vt:lpstr>
      <vt:lpstr>Summary &amp; Next Steps</vt:lpstr>
      <vt:lpstr>Thanks</vt:lpstr>
      <vt:lpstr>Docker Image vs. Container</vt:lpstr>
      <vt:lpstr>VIRTUAL MACHINES AND CONTAINERS</vt:lpstr>
      <vt:lpstr>PowerPoint Presentation</vt:lpstr>
      <vt:lpstr>Benefits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 Pardeep</dc:creator>
  <cp:lastModifiedBy>Vaibhav GUPTA</cp:lastModifiedBy>
  <cp:revision>235</cp:revision>
  <dcterms:created xsi:type="dcterms:W3CDTF">2018-12-05T04:13:29Z</dcterms:created>
  <dcterms:modified xsi:type="dcterms:W3CDTF">2019-11-07T12:00:20Z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0x010100788541B95813AE459899549149354AE1</vt:lpwstr>
  </property>
</Properties>
</file>